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1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6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第十七章 欧</a:t>
            </a:r>
            <a:r>
              <a:rPr lang="zh-CN" altLang="en-US" sz="4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姆定律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9" name="Shape 40"/>
          <p:cNvSpPr/>
          <p:nvPr/>
        </p:nvSpPr>
        <p:spPr>
          <a:xfrm>
            <a:off x="3969788" y="2690574"/>
            <a:ext cx="4680520" cy="1264833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第</a:t>
            </a:r>
            <a:r>
              <a:rPr lang="en-US" altLang="zh-CN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40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欧姆定律在串、并联电路中的应用</a:t>
            </a:r>
            <a:endParaRPr lang="zh-CN" sz="40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8"/>
          <p:cNvSpPr txBox="1">
            <a:spLocks noChangeArrowheads="1"/>
          </p:cNvSpPr>
          <p:nvPr/>
        </p:nvSpPr>
        <p:spPr bwMode="auto">
          <a:xfrm>
            <a:off x="827584" y="406163"/>
            <a:ext cx="270033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电阻的并联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683569" y="1055839"/>
            <a:ext cx="363537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由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欧姆定律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得：</a:t>
            </a:r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683568" y="1777701"/>
            <a:ext cx="763284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由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并联电路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可知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i="1" smtClean="0">
                <a:latin typeface="Times New Roman" pitchFamily="18" charset="0"/>
              </a:rPr>
              <a:t>I</a:t>
            </a:r>
            <a:r>
              <a:rPr lang="en-US" altLang="zh-CN" sz="2800" smtClean="0">
                <a:latin typeface="Times New Roman" pitchFamily="18" charset="0"/>
              </a:rPr>
              <a:t>=</a:t>
            </a:r>
            <a:r>
              <a:rPr lang="en-US" altLang="zh-CN" sz="2800" i="1" smtClean="0">
                <a:latin typeface="Times New Roman" pitchFamily="18" charset="0"/>
              </a:rPr>
              <a:t>I</a:t>
            </a:r>
            <a:r>
              <a:rPr lang="en-US" altLang="zh-CN" sz="2800" baseline="-25000" smtClean="0">
                <a:latin typeface="Times New Roman" pitchFamily="18" charset="0"/>
              </a:rPr>
              <a:t>1</a:t>
            </a:r>
            <a:r>
              <a:rPr lang="en-US" altLang="zh-CN" sz="2800" i="1" smtClean="0">
                <a:latin typeface="Times New Roman" pitchFamily="18" charset="0"/>
              </a:rPr>
              <a:t>+I </a:t>
            </a:r>
            <a:r>
              <a:rPr lang="en-US" altLang="zh-CN" sz="2800" baseline="-25000" smtClean="0">
                <a:latin typeface="Times New Roman" pitchFamily="18" charset="0"/>
              </a:rPr>
              <a:t>2      </a:t>
            </a:r>
            <a:r>
              <a:rPr lang="en-US" altLang="zh-CN" sz="2800" i="1" smtClean="0">
                <a:latin typeface="Times New Roman" pitchFamily="18" charset="0"/>
              </a:rPr>
              <a:t>U =U</a:t>
            </a:r>
            <a:r>
              <a:rPr lang="en-US" altLang="zh-CN" sz="2800" baseline="-25000" smtClean="0">
                <a:latin typeface="Times New Roman" pitchFamily="18" charset="0"/>
              </a:rPr>
              <a:t>1</a:t>
            </a:r>
            <a:r>
              <a:rPr lang="en-US" altLang="zh-CN" sz="2800" i="1" smtClean="0">
                <a:latin typeface="Times New Roman" pitchFamily="18" charset="0"/>
              </a:rPr>
              <a:t>=U</a:t>
            </a:r>
            <a:r>
              <a:rPr lang="en-US" altLang="zh-CN" sz="2800" baseline="-25000" smtClean="0">
                <a:latin typeface="Times New Roman" pitchFamily="18" charset="0"/>
              </a:rPr>
              <a:t>2</a:t>
            </a:r>
          </a:p>
        </p:txBody>
      </p:sp>
      <p:sp>
        <p:nvSpPr>
          <p:cNvPr id="63504" name="Text Box 16"/>
          <p:cNvSpPr txBox="1">
            <a:spLocks noChangeArrowheads="1"/>
          </p:cNvSpPr>
          <p:nvPr/>
        </p:nvSpPr>
        <p:spPr bwMode="auto">
          <a:xfrm>
            <a:off x="1259632" y="2355191"/>
            <a:ext cx="2052638" cy="17727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所以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即：</a:t>
            </a:r>
          </a:p>
        </p:txBody>
      </p:sp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467544" y="4304220"/>
            <a:ext cx="8496944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结论</a:t>
            </a:r>
            <a:r>
              <a:rPr lang="zh-CN" altLang="en-US" sz="2800" b="1" smtClean="0">
                <a:ea typeface="黑体" pitchFamily="49" charset="-122"/>
              </a:rPr>
              <a:t>：</a:t>
            </a:r>
            <a:r>
              <a:rPr lang="zh-CN" altLang="en-US" sz="2800" b="1" smtClean="0">
                <a:solidFill>
                  <a:srgbClr val="FF0000"/>
                </a:solidFill>
                <a:ea typeface="楷体_GB2312" pitchFamily="1" charset="-122"/>
              </a:rPr>
              <a:t>并联电路总电阻的倒数等于各电阻倒数之和。</a:t>
            </a:r>
          </a:p>
        </p:txBody>
      </p:sp>
      <p:graphicFrame>
        <p:nvGraphicFramePr>
          <p:cNvPr id="63511" name="Object 2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131840" y="983653"/>
          <a:ext cx="1152128" cy="72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8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31840" y="983653"/>
                        <a:ext cx="1152128" cy="721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13" name="Object 2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427984" y="983653"/>
          <a:ext cx="1152128" cy="72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r:id="rId5" imgW="0" imgH="0" progId="">
                  <p:embed/>
                </p:oleObj>
              </mc:Choice>
              <mc:Fallback>
                <p:oleObj r:id="rId5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27984" y="983653"/>
                        <a:ext cx="1152128" cy="721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16" name="Object 2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868144" y="983653"/>
          <a:ext cx="1152128" cy="72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r:id="rId7" imgW="0" imgH="0" progId="">
                  <p:embed/>
                </p:oleObj>
              </mc:Choice>
              <mc:Fallback>
                <p:oleObj r:id="rId7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68144" y="983653"/>
                        <a:ext cx="1152128" cy="721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19" name="Object 3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483768" y="2499564"/>
          <a:ext cx="2088232" cy="794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r:id="rId9" imgW="0" imgH="0" progId="">
                  <p:embed/>
                </p:oleObj>
              </mc:Choice>
              <mc:Fallback>
                <p:oleObj r:id="rId9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83768" y="2499564"/>
                        <a:ext cx="2088232" cy="7940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22" name="Object 34"/>
          <p:cNvGraphicFramePr>
            <a:graphicFrameLocks noChangeAspect="1"/>
          </p:cNvGraphicFramePr>
          <p:nvPr/>
        </p:nvGraphicFramePr>
        <p:xfrm>
          <a:off x="2483768" y="3365798"/>
          <a:ext cx="1800200" cy="794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r:id="rId11" imgW="0" imgH="0" progId="">
                  <p:embed/>
                </p:oleObj>
              </mc:Choice>
              <mc:Fallback>
                <p:oleObj r:id="rId11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83768" y="3365798"/>
                        <a:ext cx="1800200" cy="7940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968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3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8" grpId="0"/>
      <p:bldP spid="63502" grpId="0"/>
      <p:bldP spid="63504" grpId="0"/>
      <p:bldP spid="635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9"/>
          <p:cNvSpPr txBox="1">
            <a:spLocks noChangeArrowheads="1"/>
          </p:cNvSpPr>
          <p:nvPr/>
        </p:nvSpPr>
        <p:spPr bwMode="auto">
          <a:xfrm>
            <a:off x="467544" y="839280"/>
            <a:ext cx="8352928" cy="26842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 smtClean="0">
                <a:latin typeface="+mn-ea"/>
              </a:rPr>
              <a:t>例</a:t>
            </a:r>
            <a:r>
              <a:rPr lang="en-US" altLang="zh-CN" sz="2800" smtClean="0">
                <a:latin typeface="+mn-ea"/>
              </a:rPr>
              <a:t>1</a:t>
            </a:r>
            <a:r>
              <a:rPr lang="zh-CN" altLang="en-US" sz="2800" smtClean="0">
                <a:latin typeface="+mn-ea"/>
              </a:rPr>
              <a:t>：甲</a:t>
            </a:r>
            <a:r>
              <a:rPr lang="zh-CN" altLang="en-US" sz="2800">
                <a:latin typeface="+mn-ea"/>
              </a:rPr>
              <a:t>、乙两个定值电阻，甲标有“</a:t>
            </a:r>
            <a:r>
              <a:rPr lang="en-US" altLang="zh-CN" sz="2800">
                <a:latin typeface="+mn-ea"/>
              </a:rPr>
              <a:t>16Ω </a:t>
            </a:r>
            <a:r>
              <a:rPr lang="en-US" altLang="zh-CN" sz="2800" smtClean="0">
                <a:latin typeface="+mn-ea"/>
              </a:rPr>
              <a:t>1.5A</a:t>
            </a:r>
            <a:r>
              <a:rPr lang="en-US" altLang="zh-CN" sz="2800">
                <a:latin typeface="+mn-ea"/>
              </a:rPr>
              <a:t>”</a:t>
            </a:r>
            <a:r>
              <a:rPr lang="zh-CN" altLang="en-US" sz="2800">
                <a:latin typeface="+mn-ea"/>
              </a:rPr>
              <a:t>字样，乙标有“</a:t>
            </a:r>
            <a:r>
              <a:rPr lang="en-US" altLang="zh-CN" sz="2800">
                <a:latin typeface="+mn-ea"/>
              </a:rPr>
              <a:t>22Ω </a:t>
            </a:r>
            <a:r>
              <a:rPr lang="en-US" altLang="zh-CN" sz="2800" smtClean="0">
                <a:latin typeface="+mn-ea"/>
              </a:rPr>
              <a:t> </a:t>
            </a:r>
            <a:r>
              <a:rPr lang="en-US" altLang="zh-CN" sz="2800">
                <a:latin typeface="+mn-ea"/>
              </a:rPr>
              <a:t>0.5A”</a:t>
            </a:r>
            <a:r>
              <a:rPr lang="zh-CN" altLang="en-US" sz="2800">
                <a:latin typeface="+mn-ea"/>
              </a:rPr>
              <a:t>字样。现把它们串联起来接到电路中，则电路两端允许加的最高电</a:t>
            </a:r>
            <a:r>
              <a:rPr lang="zh-CN" altLang="en-US" sz="2800" smtClean="0">
                <a:latin typeface="+mn-ea"/>
              </a:rPr>
              <a:t>压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800" smtClean="0">
                <a:latin typeface="+mn-ea"/>
              </a:rPr>
              <a:t>是</a:t>
            </a:r>
            <a:r>
              <a:rPr lang="zh-CN" altLang="en-US" sz="2800" u="sng" smtClean="0">
                <a:latin typeface="+mn-ea"/>
              </a:rPr>
              <a:t>      </a:t>
            </a:r>
            <a:r>
              <a:rPr lang="en-US" altLang="zh-CN" sz="2800" smtClean="0">
                <a:latin typeface="+mn-ea"/>
              </a:rPr>
              <a:t>V</a:t>
            </a:r>
            <a:r>
              <a:rPr lang="zh-CN" altLang="en-US" sz="2800">
                <a:latin typeface="+mn-ea"/>
              </a:rPr>
              <a:t>。</a:t>
            </a: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1187624" y="2860495"/>
            <a:ext cx="648072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1023476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10"/>
          <p:cNvSpPr txBox="1">
            <a:spLocks noChangeArrowheads="1"/>
          </p:cNvSpPr>
          <p:nvPr/>
        </p:nvSpPr>
        <p:spPr bwMode="auto">
          <a:xfrm>
            <a:off x="539552" y="550536"/>
            <a:ext cx="8280920" cy="20363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smtClean="0">
                <a:latin typeface="+mn-ea"/>
              </a:rPr>
              <a:t>例</a:t>
            </a:r>
            <a:r>
              <a:rPr lang="en-US" altLang="zh-CN" sz="2800" smtClean="0">
                <a:latin typeface="+mn-ea"/>
              </a:rPr>
              <a:t>2</a:t>
            </a:r>
            <a:r>
              <a:rPr lang="zh-CN" altLang="en-US" sz="2800" smtClean="0">
                <a:latin typeface="+mn-ea"/>
              </a:rPr>
              <a:t>：如</a:t>
            </a:r>
            <a:r>
              <a:rPr lang="zh-CN" altLang="en-US" sz="2800">
                <a:latin typeface="+mn-ea"/>
              </a:rPr>
              <a:t>图所示，</a:t>
            </a:r>
            <a:r>
              <a:rPr lang="en-US" altLang="zh-CN" sz="2800" i="1">
                <a:latin typeface="+mn-ea"/>
              </a:rPr>
              <a:t>R</a:t>
            </a:r>
            <a:r>
              <a:rPr lang="en-US" altLang="zh-CN" sz="2800" baseline="-25000">
                <a:latin typeface="+mn-ea"/>
              </a:rPr>
              <a:t>1</a:t>
            </a:r>
            <a:r>
              <a:rPr lang="zh-CN" altLang="en-US" sz="2800">
                <a:latin typeface="+mn-ea"/>
              </a:rPr>
              <a:t>的阻值为</a:t>
            </a:r>
            <a:r>
              <a:rPr lang="en-US" altLang="zh-CN" sz="2800">
                <a:latin typeface="+mn-ea"/>
              </a:rPr>
              <a:t>3Ω</a:t>
            </a:r>
            <a:r>
              <a:rPr lang="zh-CN" altLang="en-US" sz="2800">
                <a:latin typeface="+mn-ea"/>
              </a:rPr>
              <a:t>，</a:t>
            </a:r>
            <a:r>
              <a:rPr lang="en-US" altLang="zh-CN" sz="2800" i="1">
                <a:latin typeface="+mn-ea"/>
              </a:rPr>
              <a:t>R</a:t>
            </a:r>
            <a:r>
              <a:rPr lang="en-US" altLang="zh-CN" sz="2800" baseline="-25000">
                <a:latin typeface="+mn-ea"/>
              </a:rPr>
              <a:t>2</a:t>
            </a:r>
            <a:r>
              <a:rPr lang="zh-CN" altLang="en-US" sz="2800">
                <a:latin typeface="+mn-ea"/>
              </a:rPr>
              <a:t>的阻值为</a:t>
            </a:r>
            <a:r>
              <a:rPr lang="en-US" altLang="zh-CN" sz="2800">
                <a:latin typeface="+mn-ea"/>
              </a:rPr>
              <a:t>6Ω</a:t>
            </a:r>
            <a:r>
              <a:rPr lang="zh-CN" altLang="en-US" sz="2800">
                <a:latin typeface="+mn-ea"/>
              </a:rPr>
              <a:t>，电源电压为</a:t>
            </a:r>
            <a:r>
              <a:rPr lang="en-US" altLang="zh-CN" sz="2800" smtClean="0">
                <a:latin typeface="+mn-ea"/>
              </a:rPr>
              <a:t>3V</a:t>
            </a:r>
            <a:r>
              <a:rPr lang="zh-CN" altLang="en-US" sz="2800">
                <a:latin typeface="+mn-ea"/>
              </a:rPr>
              <a:t>，则干路中电流为多大？</a:t>
            </a:r>
            <a:r>
              <a:rPr lang="en-US" altLang="zh-CN" sz="2800">
                <a:latin typeface="+mn-ea"/>
              </a:rPr>
              <a:t>(</a:t>
            </a:r>
            <a:r>
              <a:rPr lang="zh-CN" altLang="en-US" sz="2800">
                <a:latin typeface="+mn-ea"/>
              </a:rPr>
              <a:t>请用两种方法解答</a:t>
            </a:r>
            <a:r>
              <a:rPr lang="en-US" altLang="zh-CN" sz="2800">
                <a:latin typeface="+mn-ea"/>
              </a:rPr>
              <a:t>)</a:t>
            </a:r>
          </a:p>
        </p:txBody>
      </p:sp>
      <p:pic>
        <p:nvPicPr>
          <p:cNvPr id="10244" name="Picture 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059832" y="2499564"/>
            <a:ext cx="3455988" cy="2002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3563072" y="3309189"/>
            <a:ext cx="1260475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1.0A</a:t>
            </a:r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3491635" y="2201908"/>
            <a:ext cx="1260475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0.5A</a:t>
            </a:r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4355977" y="4239413"/>
            <a:ext cx="1260475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</a:rPr>
              <a:t>1.5A</a:t>
            </a:r>
          </a:p>
        </p:txBody>
      </p:sp>
    </p:spTree>
    <p:extLst>
      <p:ext uri="{BB962C8B-B14F-4D97-AF65-F5344CB8AC3E}">
        <p14:creationId xmlns:p14="http://schemas.microsoft.com/office/powerpoint/2010/main" val="315730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1" grpId="0"/>
      <p:bldP spid="68622" grpId="0"/>
      <p:bldP spid="686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文本框 37903"/>
          <p:cNvSpPr txBox="1">
            <a:spLocks noChangeArrowheads="1"/>
          </p:cNvSpPr>
          <p:nvPr/>
        </p:nvSpPr>
        <p:spPr bwMode="auto">
          <a:xfrm>
            <a:off x="395536" y="1344584"/>
            <a:ext cx="8424936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Times New Roman" pitchFamily="18" charset="0"/>
              </a:rPr>
              <a:t>例</a:t>
            </a:r>
            <a:r>
              <a:rPr lang="en-US" altLang="zh-CN" sz="2400" smtClean="0">
                <a:latin typeface="Times New Roman" pitchFamily="18" charset="0"/>
              </a:rPr>
              <a:t>3</a:t>
            </a:r>
            <a:r>
              <a:rPr lang="zh-CN" altLang="en-US" sz="2400" smtClean="0">
                <a:latin typeface="Times New Roman" pitchFamily="18" charset="0"/>
              </a:rPr>
              <a:t>：如</a:t>
            </a:r>
            <a:r>
              <a:rPr lang="zh-CN" altLang="en-US" sz="2400">
                <a:latin typeface="Times New Roman" pitchFamily="18" charset="0"/>
              </a:rPr>
              <a:t>图所示，电阻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为</a:t>
            </a:r>
            <a:r>
              <a:rPr lang="en-US" altLang="zh-CN" sz="2400">
                <a:latin typeface="Times New Roman" pitchFamily="18" charset="0"/>
              </a:rPr>
              <a:t>10Ω</a:t>
            </a:r>
            <a:r>
              <a:rPr lang="zh-CN" altLang="en-US" sz="2400">
                <a:latin typeface="Times New Roman" pitchFamily="18" charset="0"/>
              </a:rPr>
              <a:t>，电源两端电压为</a:t>
            </a:r>
            <a:r>
              <a:rPr lang="en-US" altLang="zh-CN" sz="2400">
                <a:latin typeface="Times New Roman" pitchFamily="18" charset="0"/>
              </a:rPr>
              <a:t>6V</a:t>
            </a:r>
            <a:r>
              <a:rPr lang="zh-CN" altLang="en-US" sz="2400">
                <a:latin typeface="Times New Roman" pitchFamily="18" charset="0"/>
              </a:rPr>
              <a:t>。开关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zh-CN" altLang="en-US" sz="2400">
                <a:latin typeface="Times New Roman" pitchFamily="18" charset="0"/>
              </a:rPr>
              <a:t>闭合后，求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：（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）当滑动变阻器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接入电路的电阻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为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50Ω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时，通过电阻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的电流</a:t>
            </a:r>
            <a:r>
              <a:rPr lang="en-US" altLang="zh-CN" sz="2400" i="1" smtClean="0">
                <a:latin typeface="Times New Roman" pitchFamily="18" charset="0"/>
                <a:sym typeface="Wingdings" pitchFamily="2" charset="2"/>
              </a:rPr>
              <a:t>I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；（</a:t>
            </a:r>
            <a:r>
              <a:rPr lang="en-US" altLang="zh-CN" sz="2400" smtClean="0">
                <a:latin typeface="Times New Roman" pitchFamily="18" charset="0"/>
                <a:sym typeface="Wingdings" pitchFamily="2" charset="2"/>
              </a:rPr>
              <a:t>2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）当滑动变阻器</a:t>
            </a:r>
            <a:r>
              <a:rPr lang="en-US" altLang="zh-CN" sz="2400" i="1" smtClean="0">
                <a:latin typeface="Times New Roman" pitchFamily="18" charset="0"/>
                <a:sym typeface="Wingdings" pitchFamily="2" charset="2"/>
              </a:rPr>
              <a:t>R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接入电路的电阻</a:t>
            </a:r>
            <a:r>
              <a:rPr lang="en-US" altLang="zh-CN" sz="2400" i="1" smtClean="0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 smtClean="0">
                <a:latin typeface="Times New Roman" pitchFamily="18" charset="0"/>
                <a:sym typeface="Wingdings" pitchFamily="2" charset="2"/>
              </a:rPr>
              <a:t>3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为</a:t>
            </a:r>
            <a:r>
              <a:rPr lang="en-US" altLang="zh-CN" sz="2400" smtClean="0">
                <a:latin typeface="Times New Roman" pitchFamily="18" charset="0"/>
                <a:sym typeface="Wingdings" pitchFamily="2" charset="2"/>
              </a:rPr>
              <a:t>20Ω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时，通过电阻</a:t>
            </a:r>
            <a:r>
              <a:rPr lang="en-US" altLang="zh-CN" sz="2400" i="1" smtClean="0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 smtClean="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的电流</a:t>
            </a:r>
            <a:r>
              <a:rPr lang="en-US" altLang="zh-CN" sz="2400" i="1" smtClean="0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smtClean="0">
                <a:latin typeface="Times New Roman" pitchFamily="18" charset="0"/>
                <a:sym typeface="Wingdings" pitchFamily="2" charset="2"/>
              </a:rPr>
              <a:t>′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。</a:t>
            </a:r>
            <a:endParaRPr lang="zh-CN" altLang="en-US" sz="2400">
              <a:latin typeface="Times New Roman" pitchFamily="18" charset="0"/>
            </a:endParaRPr>
          </a:p>
        </p:txBody>
      </p:sp>
      <p:pic>
        <p:nvPicPr>
          <p:cNvPr id="10252" name="Picture 3"/>
          <p:cNvPicPr>
            <a:picLocks noChangeAspect="1" noChangeArrowheads="1"/>
          </p:cNvPicPr>
          <p:nvPr/>
        </p:nvPicPr>
        <p:blipFill>
          <a:blip r:embed="rId2"/>
          <a:srcRect b="18324"/>
          <a:stretch>
            <a:fillRect/>
          </a:stretch>
        </p:blipFill>
        <p:spPr bwMode="auto">
          <a:xfrm>
            <a:off x="5580113" y="3437985"/>
            <a:ext cx="2376487" cy="1284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文本框 6151"/>
          <p:cNvSpPr txBox="1">
            <a:spLocks noChangeArrowheads="1"/>
          </p:cNvSpPr>
          <p:nvPr/>
        </p:nvSpPr>
        <p:spPr bwMode="auto">
          <a:xfrm>
            <a:off x="611560" y="622722"/>
            <a:ext cx="557075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二、欧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姆定律在串联电路中的应用</a:t>
            </a:r>
          </a:p>
        </p:txBody>
      </p:sp>
    </p:spTree>
    <p:extLst>
      <p:ext uri="{BB962C8B-B14F-4D97-AF65-F5344CB8AC3E}">
        <p14:creationId xmlns:p14="http://schemas.microsoft.com/office/powerpoint/2010/main" val="1684798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/>
          <a:srcRect b="18324"/>
          <a:stretch>
            <a:fillRect/>
          </a:stretch>
        </p:blipFill>
        <p:spPr bwMode="auto">
          <a:xfrm>
            <a:off x="6228185" y="3221426"/>
            <a:ext cx="2376487" cy="1284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269" name="文本框 71687"/>
          <p:cNvSpPr txBox="1">
            <a:spLocks noChangeArrowheads="1"/>
          </p:cNvSpPr>
          <p:nvPr/>
        </p:nvSpPr>
        <p:spPr bwMode="auto">
          <a:xfrm>
            <a:off x="467544" y="1055839"/>
            <a:ext cx="8352159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</a:rPr>
              <a:t>解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: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（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）</a:t>
            </a:r>
            <a:r>
              <a:rPr lang="zh-CN" altLang="en-US" sz="2400">
                <a:latin typeface="Times New Roman" pitchFamily="18" charset="0"/>
              </a:rPr>
              <a:t>根据串联电路电流的规律，通过电阻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2</a:t>
            </a:r>
            <a:r>
              <a:rPr lang="zh-CN" altLang="en-US" sz="2400">
                <a:latin typeface="Times New Roman" pitchFamily="18" charset="0"/>
              </a:rPr>
              <a:t>的电流和通过电阻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的电流相等，都等于</a:t>
            </a:r>
            <a:r>
              <a:rPr lang="en-US" altLang="zh-CN" sz="2400" i="1">
                <a:latin typeface="Times New Roman" pitchFamily="18" charset="0"/>
              </a:rPr>
              <a:t>I</a:t>
            </a:r>
            <a:r>
              <a:rPr lang="zh-CN" altLang="en-US" sz="2400" smtClean="0">
                <a:latin typeface="Times New Roman" pitchFamily="18" charset="0"/>
              </a:rPr>
              <a:t>。</a:t>
            </a:r>
            <a:endParaRPr lang="en-US" altLang="zh-CN" sz="240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smtClean="0">
                <a:latin typeface="Times New Roman" pitchFamily="18" charset="0"/>
              </a:rPr>
              <a:t>R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zh-CN" altLang="en-US" sz="2400" smtClean="0">
                <a:latin typeface="Times New Roman" pitchFamily="18" charset="0"/>
              </a:rPr>
              <a:t>两端的电压</a:t>
            </a:r>
            <a:r>
              <a:rPr lang="en-US" altLang="zh-CN" sz="2400" i="1" smtClean="0">
                <a:latin typeface="Times New Roman" pitchFamily="18" charset="0"/>
              </a:rPr>
              <a:t>U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en-US" altLang="zh-CN" sz="2400" smtClean="0">
                <a:latin typeface="Times New Roman" pitchFamily="18" charset="0"/>
              </a:rPr>
              <a:t>=</a:t>
            </a:r>
            <a:r>
              <a:rPr lang="en-US" altLang="zh-CN" sz="2400" i="1" smtClean="0">
                <a:latin typeface="Times New Roman" pitchFamily="18" charset="0"/>
              </a:rPr>
              <a:t>IR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zh-CN" altLang="en-US" sz="2400" baseline="-25000" smtClean="0">
                <a:latin typeface="Times New Roman" pitchFamily="18" charset="0"/>
              </a:rPr>
              <a:t>；</a:t>
            </a:r>
            <a:r>
              <a:rPr lang="en-US" altLang="zh-CN" sz="2400" i="1" smtClean="0">
                <a:latin typeface="Times New Roman" pitchFamily="18" charset="0"/>
              </a:rPr>
              <a:t>R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zh-CN" altLang="en-US" sz="2400" smtClean="0">
                <a:latin typeface="Times New Roman" pitchFamily="18" charset="0"/>
              </a:rPr>
              <a:t>两端的电压</a:t>
            </a:r>
            <a:r>
              <a:rPr lang="en-US" altLang="zh-CN" sz="2400" i="1" smtClean="0">
                <a:latin typeface="Times New Roman" pitchFamily="18" charset="0"/>
              </a:rPr>
              <a:t>U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en-US" altLang="zh-CN" sz="2400" smtClean="0">
                <a:latin typeface="Times New Roman" pitchFamily="18" charset="0"/>
              </a:rPr>
              <a:t>=</a:t>
            </a:r>
            <a:r>
              <a:rPr lang="en-US" altLang="zh-CN" sz="2400" i="1" smtClean="0">
                <a:latin typeface="Times New Roman" pitchFamily="18" charset="0"/>
              </a:rPr>
              <a:t>IR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Times New Roman" pitchFamily="18" charset="0"/>
              </a:rPr>
              <a:t>根据串联电路电压的规律</a:t>
            </a:r>
            <a:r>
              <a:rPr lang="en-US" altLang="zh-CN" sz="2400" i="1" smtClean="0">
                <a:latin typeface="Times New Roman" pitchFamily="18" charset="0"/>
              </a:rPr>
              <a:t>U</a:t>
            </a:r>
            <a:r>
              <a:rPr lang="en-US" altLang="zh-CN" sz="2400" smtClean="0">
                <a:latin typeface="Times New Roman" pitchFamily="18" charset="0"/>
              </a:rPr>
              <a:t>=</a:t>
            </a:r>
            <a:r>
              <a:rPr lang="en-US" altLang="zh-CN" sz="2400" i="1" smtClean="0">
                <a:latin typeface="Times New Roman" pitchFamily="18" charset="0"/>
              </a:rPr>
              <a:t>U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en-US" altLang="zh-CN" sz="2400" smtClean="0">
                <a:latin typeface="Times New Roman" pitchFamily="18" charset="0"/>
              </a:rPr>
              <a:t>+</a:t>
            </a:r>
            <a:r>
              <a:rPr lang="en-US" altLang="zh-CN" sz="2400" i="1" smtClean="0">
                <a:latin typeface="Times New Roman" pitchFamily="18" charset="0"/>
              </a:rPr>
              <a:t>U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zh-CN" altLang="en-US" sz="2400" smtClean="0">
                <a:latin typeface="Times New Roman" pitchFamily="18" charset="0"/>
              </a:rPr>
              <a:t>，有</a:t>
            </a:r>
            <a:endParaRPr lang="zh-CN" altLang="en-US" sz="2400" baseline="-25000" smtClean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smtClean="0">
                <a:latin typeface="Times New Roman" pitchFamily="18" charset="0"/>
              </a:rPr>
              <a:t>U</a:t>
            </a:r>
            <a:r>
              <a:rPr lang="en-US" altLang="zh-CN" sz="2400" smtClean="0">
                <a:latin typeface="Times New Roman" pitchFamily="18" charset="0"/>
              </a:rPr>
              <a:t>=</a:t>
            </a:r>
            <a:r>
              <a:rPr lang="en-US" altLang="zh-CN" sz="2400" i="1" smtClean="0">
                <a:latin typeface="Times New Roman" pitchFamily="18" charset="0"/>
              </a:rPr>
              <a:t>IR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en-US" altLang="zh-CN" sz="2400" smtClean="0">
                <a:latin typeface="Times New Roman" pitchFamily="18" charset="0"/>
              </a:rPr>
              <a:t>+</a:t>
            </a:r>
            <a:r>
              <a:rPr lang="en-US" altLang="zh-CN" sz="2400" i="1" smtClean="0">
                <a:latin typeface="Times New Roman" pitchFamily="18" charset="0"/>
              </a:rPr>
              <a:t>IR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en-US" altLang="zh-CN" sz="2400" smtClean="0">
                <a:latin typeface="Times New Roman" pitchFamily="18" charset="0"/>
              </a:rPr>
              <a:t>=</a:t>
            </a:r>
            <a:r>
              <a:rPr lang="en-US" altLang="zh-CN" sz="2400" i="1" smtClean="0">
                <a:latin typeface="Times New Roman" pitchFamily="18" charset="0"/>
              </a:rPr>
              <a:t>I</a:t>
            </a:r>
            <a:r>
              <a:rPr lang="en-US" altLang="zh-CN" sz="2400" smtClean="0">
                <a:latin typeface="Times New Roman" pitchFamily="18" charset="0"/>
              </a:rPr>
              <a:t>(</a:t>
            </a:r>
            <a:r>
              <a:rPr lang="en-US" altLang="zh-CN" sz="2400" i="1" smtClean="0">
                <a:latin typeface="Times New Roman" pitchFamily="18" charset="0"/>
              </a:rPr>
              <a:t>R</a:t>
            </a:r>
            <a:r>
              <a:rPr lang="en-US" altLang="zh-CN" sz="2400" baseline="-25000" smtClean="0">
                <a:latin typeface="Times New Roman" pitchFamily="18" charset="0"/>
              </a:rPr>
              <a:t>1</a:t>
            </a:r>
            <a:r>
              <a:rPr lang="en-US" altLang="zh-CN" sz="2400" smtClean="0">
                <a:latin typeface="Times New Roman" pitchFamily="18" charset="0"/>
              </a:rPr>
              <a:t>+</a:t>
            </a:r>
            <a:r>
              <a:rPr lang="en-US" altLang="zh-CN" sz="2400" i="1" smtClean="0">
                <a:latin typeface="Times New Roman" pitchFamily="18" charset="0"/>
              </a:rPr>
              <a:t>R</a:t>
            </a:r>
            <a:r>
              <a:rPr lang="en-US" altLang="zh-CN" sz="2400" baseline="-25000" smtClean="0">
                <a:latin typeface="Times New Roman" pitchFamily="18" charset="0"/>
              </a:rPr>
              <a:t>2</a:t>
            </a:r>
            <a:r>
              <a:rPr lang="en-US" altLang="zh-CN" sz="2400" smtClean="0">
                <a:latin typeface="Times New Roman" pitchFamily="18" charset="0"/>
              </a:rPr>
              <a:t>)</a:t>
            </a:r>
            <a:endParaRPr lang="zh-CN" altLang="en-US" sz="2400" smtClean="0">
              <a:latin typeface="Times New Roman" pitchFamily="18" charset="0"/>
            </a:endParaRPr>
          </a:p>
        </p:txBody>
      </p:sp>
      <p:graphicFrame>
        <p:nvGraphicFramePr>
          <p:cNvPr id="71692" name="对象 71691"/>
          <p:cNvGraphicFramePr>
            <a:graphicFrameLocks noChangeAspect="1"/>
          </p:cNvGraphicFramePr>
          <p:nvPr/>
        </p:nvGraphicFramePr>
        <p:xfrm>
          <a:off x="539553" y="4015475"/>
          <a:ext cx="4143375" cy="669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3" y="4015475"/>
                        <a:ext cx="4143375" cy="6691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3"/>
          <p:cNvGrpSpPr/>
          <p:nvPr/>
        </p:nvGrpSpPr>
        <p:grpSpPr>
          <a:xfrm>
            <a:off x="611560" y="478349"/>
            <a:ext cx="1727840" cy="505304"/>
            <a:chOff x="1076" y="2071"/>
            <a:chExt cx="2720" cy="940"/>
          </a:xfrm>
        </p:grpSpPr>
        <p:sp>
          <p:nvSpPr>
            <p:cNvPr id="13" name="流程图: 文档 12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4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231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/>
          <a:srcRect b="18324"/>
          <a:stretch>
            <a:fillRect/>
          </a:stretch>
        </p:blipFill>
        <p:spPr bwMode="auto">
          <a:xfrm>
            <a:off x="4860033" y="3004867"/>
            <a:ext cx="2376487" cy="1284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293" name="文本框 72709"/>
          <p:cNvSpPr txBox="1">
            <a:spLocks noChangeArrowheads="1"/>
          </p:cNvSpPr>
          <p:nvPr/>
        </p:nvSpPr>
        <p:spPr bwMode="auto">
          <a:xfrm>
            <a:off x="755576" y="911467"/>
            <a:ext cx="4248150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（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2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）</a:t>
            </a:r>
            <a:r>
              <a:rPr lang="zh-CN" altLang="en-US" sz="2400">
                <a:latin typeface="Times New Roman" pitchFamily="18" charset="0"/>
              </a:rPr>
              <a:t>同（</a:t>
            </a:r>
            <a:r>
              <a:rPr lang="en-US" altLang="zh-CN" sz="24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）的分析一样</a:t>
            </a:r>
            <a:endParaRPr lang="en-US" altLang="zh-CN" sz="2400">
              <a:latin typeface="Times New Roman" pitchFamily="18" charset="0"/>
            </a:endParaRPr>
          </a:p>
        </p:txBody>
      </p:sp>
      <p:graphicFrame>
        <p:nvGraphicFramePr>
          <p:cNvPr id="72714" name="对象 72713"/>
          <p:cNvGraphicFramePr>
            <a:graphicFrameLocks noChangeAspect="1"/>
          </p:cNvGraphicFramePr>
          <p:nvPr/>
        </p:nvGraphicFramePr>
        <p:xfrm>
          <a:off x="971600" y="1849888"/>
          <a:ext cx="4248150" cy="667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1849888"/>
                        <a:ext cx="4248150" cy="6679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610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文本框 73733"/>
          <p:cNvSpPr txBox="1">
            <a:spLocks noChangeArrowheads="1"/>
          </p:cNvSpPr>
          <p:nvPr/>
        </p:nvSpPr>
        <p:spPr bwMode="auto">
          <a:xfrm>
            <a:off x="539553" y="1128025"/>
            <a:ext cx="7991475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串联电路中通过某个电阻的电流或串联电路的电流，等于电源两端电压除以各分电阻之和。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当串联电路中的一个电阻改变时，电路中的电流及另一个电阻两端的电压都会随之改变。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611560" y="478349"/>
            <a:ext cx="1727840" cy="505304"/>
            <a:chOff x="1076" y="2071"/>
            <a:chExt cx="2720" cy="940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归纳与小结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Group 17"/>
          <p:cNvGrpSpPr/>
          <p:nvPr/>
        </p:nvGrpSpPr>
        <p:grpSpPr>
          <a:xfrm>
            <a:off x="4283968" y="3582358"/>
            <a:ext cx="2000250" cy="1060291"/>
            <a:chOff x="0" y="0"/>
            <a:chExt cx="1907459" cy="1269624"/>
          </a:xfrm>
        </p:grpSpPr>
        <p:sp>
          <p:nvSpPr>
            <p:cNvPr id="12" name="TextBox 18"/>
            <p:cNvSpPr txBox="1">
              <a:spLocks noChangeArrowheads="1"/>
            </p:cNvSpPr>
            <p:nvPr/>
          </p:nvSpPr>
          <p:spPr bwMode="auto">
            <a:xfrm>
              <a:off x="17207" y="0"/>
              <a:ext cx="609600" cy="6280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U1</a:t>
              </a:r>
              <a:endParaRPr lang="zh-CN" altLang="en-US" sz="2800" b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  <p:sp>
          <p:nvSpPr>
            <p:cNvPr id="13" name="TextBox 21"/>
            <p:cNvSpPr txBox="1">
              <a:spLocks noChangeArrowheads="1"/>
            </p:cNvSpPr>
            <p:nvPr/>
          </p:nvSpPr>
          <p:spPr bwMode="auto">
            <a:xfrm>
              <a:off x="76200" y="585019"/>
              <a:ext cx="629265" cy="6280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U2</a:t>
              </a:r>
              <a:endParaRPr lang="zh-CN" altLang="en-US" sz="28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cxnSp>
          <p:nvCxnSpPr>
            <p:cNvPr id="14" name="直接连接符 19"/>
            <p:cNvCxnSpPr>
              <a:cxnSpLocks noChangeShapeType="1"/>
            </p:cNvCxnSpPr>
            <p:nvPr/>
          </p:nvCxnSpPr>
          <p:spPr bwMode="auto">
            <a:xfrm>
              <a:off x="0" y="616973"/>
              <a:ext cx="685800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</p:cxnSp>
        <p:sp>
          <p:nvSpPr>
            <p:cNvPr id="15" name="TextBox 22"/>
            <p:cNvSpPr txBox="1">
              <a:spLocks noChangeArrowheads="1"/>
            </p:cNvSpPr>
            <p:nvPr/>
          </p:nvSpPr>
          <p:spPr bwMode="auto">
            <a:xfrm>
              <a:off x="766917" y="307257"/>
              <a:ext cx="533400" cy="6280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=</a:t>
              </a:r>
              <a:endParaRPr lang="zh-CN" altLang="en-US" sz="28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sp>
          <p:nvSpPr>
            <p:cNvPr id="16" name="TextBox 26"/>
            <p:cNvSpPr txBox="1">
              <a:spLocks noChangeArrowheads="1"/>
            </p:cNvSpPr>
            <p:nvPr/>
          </p:nvSpPr>
          <p:spPr bwMode="auto">
            <a:xfrm>
              <a:off x="1226575" y="12288"/>
              <a:ext cx="609600" cy="6280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R1</a:t>
              </a:r>
              <a:endParaRPr lang="zh-CN" altLang="en-US" sz="28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sp>
          <p:nvSpPr>
            <p:cNvPr id="17" name="TextBox 27"/>
            <p:cNvSpPr txBox="1">
              <a:spLocks noChangeArrowheads="1"/>
            </p:cNvSpPr>
            <p:nvPr/>
          </p:nvSpPr>
          <p:spPr bwMode="auto">
            <a:xfrm>
              <a:off x="1221659" y="641554"/>
              <a:ext cx="685800" cy="6280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R2</a:t>
              </a:r>
              <a:endParaRPr lang="zh-CN" altLang="en-US" sz="28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cxnSp>
          <p:nvCxnSpPr>
            <p:cNvPr id="18" name="直接连接符 28"/>
            <p:cNvCxnSpPr>
              <a:cxnSpLocks noChangeShapeType="1"/>
            </p:cNvCxnSpPr>
            <p:nvPr/>
          </p:nvCxnSpPr>
          <p:spPr bwMode="auto">
            <a:xfrm>
              <a:off x="1162665" y="661218"/>
              <a:ext cx="685800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</p:cxnSp>
      </p:grpSp>
      <p:sp>
        <p:nvSpPr>
          <p:cNvPr id="19" name="矩形 18"/>
          <p:cNvSpPr/>
          <p:nvPr/>
        </p:nvSpPr>
        <p:spPr>
          <a:xfrm>
            <a:off x="683569" y="3798916"/>
            <a:ext cx="3775393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串联等流分压成正比：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054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95736" y="3004868"/>
            <a:ext cx="3967158" cy="1866875"/>
            <a:chOff x="-4" y="-3"/>
            <a:chExt cx="2035173" cy="1484716"/>
          </a:xfrm>
        </p:grpSpPr>
        <p:grpSp>
          <p:nvGrpSpPr>
            <p:cNvPr id="3" name="Group 3"/>
            <p:cNvGrpSpPr/>
            <p:nvPr/>
          </p:nvGrpSpPr>
          <p:grpSpPr>
            <a:xfrm>
              <a:off x="-4" y="-3"/>
              <a:ext cx="2035173" cy="1131885"/>
              <a:chOff x="0" y="0"/>
              <a:chExt cx="1728" cy="953"/>
            </a:xfrm>
          </p:grpSpPr>
          <p:sp>
            <p:nvSpPr>
              <p:cNvPr id="8220" name="Text Box 25"/>
              <p:cNvSpPr txBox="1">
                <a:spLocks noChangeArrowheads="1"/>
              </p:cNvSpPr>
              <p:nvPr/>
            </p:nvSpPr>
            <p:spPr bwMode="auto">
              <a:xfrm>
                <a:off x="316" y="512"/>
                <a:ext cx="212" cy="3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latin typeface="Calibri" pitchFamily="34" charset="0"/>
                  </a:rPr>
                  <a:t>U</a:t>
                </a:r>
                <a:r>
                  <a:rPr lang="en-US" altLang="zh-CN" sz="2400" baseline="-25000">
                    <a:latin typeface="Calibri" pitchFamily="34" charset="0"/>
                  </a:rPr>
                  <a:t>1</a:t>
                </a:r>
              </a:p>
            </p:txBody>
          </p:sp>
          <p:sp>
            <p:nvSpPr>
              <p:cNvPr id="8221" name="Text Box 26"/>
              <p:cNvSpPr txBox="1">
                <a:spLocks noChangeArrowheads="1"/>
              </p:cNvSpPr>
              <p:nvPr/>
            </p:nvSpPr>
            <p:spPr bwMode="auto">
              <a:xfrm>
                <a:off x="1037" y="512"/>
                <a:ext cx="212" cy="3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>
                    <a:latin typeface="Calibri" pitchFamily="34" charset="0"/>
                  </a:rPr>
                  <a:t>U</a:t>
                </a:r>
                <a:r>
                  <a:rPr lang="en-US" altLang="zh-CN" sz="2400" baseline="-25000">
                    <a:latin typeface="Calibri" pitchFamily="34" charset="0"/>
                  </a:rPr>
                  <a:t>2</a:t>
                </a:r>
              </a:p>
            </p:txBody>
          </p:sp>
          <p:sp>
            <p:nvSpPr>
              <p:cNvPr id="8222" name="Line 27"/>
              <p:cNvSpPr>
                <a:spLocks noChangeShapeType="1"/>
              </p:cNvSpPr>
              <p:nvPr/>
            </p:nvSpPr>
            <p:spPr bwMode="auto">
              <a:xfrm flipH="1">
                <a:off x="0" y="154"/>
                <a:ext cx="0" cy="6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4" name="Group 7"/>
              <p:cNvGrpSpPr/>
              <p:nvPr/>
            </p:nvGrpSpPr>
            <p:grpSpPr>
              <a:xfrm>
                <a:off x="1063" y="3"/>
                <a:ext cx="665" cy="193"/>
                <a:chOff x="0" y="0"/>
                <a:chExt cx="720" cy="240"/>
              </a:xfrm>
            </p:grpSpPr>
            <p:grpSp>
              <p:nvGrpSpPr>
                <p:cNvPr id="5" name="Group 8"/>
                <p:cNvGrpSpPr/>
                <p:nvPr/>
              </p:nvGrpSpPr>
              <p:grpSpPr>
                <a:xfrm>
                  <a:off x="0" y="0"/>
                  <a:ext cx="432" cy="240"/>
                  <a:chOff x="0" y="0"/>
                  <a:chExt cx="432" cy="240"/>
                </a:xfrm>
              </p:grpSpPr>
              <p:sp>
                <p:nvSpPr>
                  <p:cNvPr id="8246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44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8247" name="Line 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" y="0"/>
                    <a:ext cx="384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45" name="Line 32"/>
                <p:cNvSpPr>
                  <a:spLocks noChangeShapeType="1"/>
                </p:cNvSpPr>
                <p:nvPr/>
              </p:nvSpPr>
              <p:spPr bwMode="auto">
                <a:xfrm>
                  <a:off x="384" y="192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8224" name="Line 33"/>
              <p:cNvSpPr>
                <a:spLocks noChangeShapeType="1"/>
              </p:cNvSpPr>
              <p:nvPr/>
            </p:nvSpPr>
            <p:spPr bwMode="auto">
              <a:xfrm flipH="1">
                <a:off x="1728" y="154"/>
                <a:ext cx="0" cy="6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6" name="Group 13"/>
              <p:cNvGrpSpPr/>
              <p:nvPr/>
            </p:nvGrpSpPr>
            <p:grpSpPr>
              <a:xfrm>
                <a:off x="17" y="0"/>
                <a:ext cx="891" cy="269"/>
                <a:chOff x="0" y="0"/>
                <a:chExt cx="960" cy="336"/>
              </a:xfrm>
            </p:grpSpPr>
            <p:grpSp>
              <p:nvGrpSpPr>
                <p:cNvPr id="7" name="Group 14"/>
                <p:cNvGrpSpPr/>
                <p:nvPr/>
              </p:nvGrpSpPr>
              <p:grpSpPr>
                <a:xfrm>
                  <a:off x="336" y="0"/>
                  <a:ext cx="96" cy="336"/>
                  <a:chOff x="0" y="0"/>
                  <a:chExt cx="96" cy="336"/>
                </a:xfrm>
              </p:grpSpPr>
              <p:sp>
                <p:nvSpPr>
                  <p:cNvPr id="8242" name="Line 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96"/>
                    <a:ext cx="0" cy="14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3" name="Line 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" y="0"/>
                    <a:ext cx="0" cy="33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33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0" y="192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35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960" y="144"/>
                  <a:ext cx="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8226" name="Rectangle 113"/>
              <p:cNvSpPr>
                <a:spLocks noChangeArrowheads="1"/>
              </p:cNvSpPr>
              <p:nvPr/>
            </p:nvSpPr>
            <p:spPr bwMode="auto">
              <a:xfrm>
                <a:off x="272" y="817"/>
                <a:ext cx="454" cy="136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8227" name="Rectangle 114"/>
              <p:cNvSpPr>
                <a:spLocks noChangeArrowheads="1"/>
              </p:cNvSpPr>
              <p:nvPr/>
            </p:nvSpPr>
            <p:spPr bwMode="auto">
              <a:xfrm>
                <a:off x="998" y="817"/>
                <a:ext cx="454" cy="136"/>
              </a:xfrm>
              <a:prstGeom prst="rect">
                <a:avLst/>
              </a:prstGeom>
              <a:noFill/>
              <a:ln w="2857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8228" name="Line 115"/>
              <p:cNvSpPr>
                <a:spLocks noChangeShapeType="1"/>
              </p:cNvSpPr>
              <p:nvPr/>
            </p:nvSpPr>
            <p:spPr bwMode="auto">
              <a:xfrm>
                <a:off x="0" y="862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9" name="Line 116"/>
              <p:cNvSpPr>
                <a:spLocks noChangeShapeType="1"/>
              </p:cNvSpPr>
              <p:nvPr/>
            </p:nvSpPr>
            <p:spPr bwMode="auto">
              <a:xfrm>
                <a:off x="725" y="862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0" name="Line 117"/>
              <p:cNvSpPr>
                <a:spLocks noChangeShapeType="1"/>
              </p:cNvSpPr>
              <p:nvPr/>
            </p:nvSpPr>
            <p:spPr bwMode="auto">
              <a:xfrm>
                <a:off x="1451" y="862"/>
                <a:ext cx="27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8" name="Text Box 9"/>
            <p:cNvSpPr txBox="1">
              <a:spLocks noChangeArrowheads="1"/>
            </p:cNvSpPr>
            <p:nvPr/>
          </p:nvSpPr>
          <p:spPr bwMode="auto">
            <a:xfrm>
              <a:off x="328613" y="1059170"/>
              <a:ext cx="509587" cy="4171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宋体" panose="02010600030101010101" pitchFamily="2" charset="-122"/>
                </a:rPr>
                <a:t>R</a:t>
              </a:r>
              <a:r>
                <a:rPr lang="en-US" altLang="zh-CN" sz="2800" baseline="-25000">
                  <a:latin typeface="宋体" panose="02010600030101010101" pitchFamily="2" charset="-122"/>
                </a:rPr>
                <a:t>1</a:t>
              </a:r>
              <a:r>
                <a:rPr lang="en-US" altLang="zh-CN">
                  <a:latin typeface="宋体" panose="02010600030101010101" pitchFamily="2" charset="-122"/>
                </a:rPr>
                <a:t>       </a:t>
              </a:r>
            </a:p>
          </p:txBody>
        </p:sp>
        <p:sp>
          <p:nvSpPr>
            <p:cNvPr id="8219" name="Text Box 11"/>
            <p:cNvSpPr txBox="1">
              <a:spLocks noChangeArrowheads="1"/>
            </p:cNvSpPr>
            <p:nvPr/>
          </p:nvSpPr>
          <p:spPr bwMode="auto">
            <a:xfrm>
              <a:off x="1177567" y="1067569"/>
              <a:ext cx="538162" cy="4171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宋体" panose="02010600030101010101" pitchFamily="2" charset="-122"/>
                </a:rPr>
                <a:t>R</a:t>
              </a:r>
              <a:r>
                <a:rPr lang="en-US" altLang="zh-CN" sz="2800" baseline="-25000">
                  <a:latin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95537" y="622722"/>
            <a:ext cx="8262439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+mn-ea"/>
              </a:rPr>
              <a:t>练习</a:t>
            </a:r>
            <a:r>
              <a:rPr lang="en-US" altLang="zh-CN" sz="2400" smtClean="0">
                <a:latin typeface="+mn-ea"/>
              </a:rPr>
              <a:t>1</a:t>
            </a:r>
            <a:r>
              <a:rPr lang="zh-CN" altLang="en-US" sz="2400" smtClean="0">
                <a:latin typeface="+mn-ea"/>
              </a:rPr>
              <a:t>：根据串联电路的特点，快速算出下列题各值</a:t>
            </a:r>
            <a:endParaRPr lang="en-US" altLang="zh-CN" sz="24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(1)</a:t>
            </a:r>
            <a:r>
              <a:rPr lang="zh-CN" altLang="en-US" sz="2400" smtClean="0">
                <a:latin typeface="+mn-ea"/>
              </a:rPr>
              <a:t>电</a:t>
            </a:r>
            <a:r>
              <a:rPr lang="zh-CN" altLang="en-US" sz="2400">
                <a:latin typeface="+mn-ea"/>
              </a:rPr>
              <a:t>源电压</a:t>
            </a:r>
            <a:r>
              <a:rPr lang="en-US" altLang="zh-CN" sz="2400" smtClean="0">
                <a:latin typeface="+mn-ea"/>
              </a:rPr>
              <a:t>U=3V</a:t>
            </a:r>
            <a:r>
              <a:rPr lang="zh-CN" altLang="en-US" sz="2400" smtClean="0">
                <a:latin typeface="+mn-ea"/>
              </a:rPr>
              <a:t>，</a:t>
            </a:r>
            <a:r>
              <a:rPr lang="en-US" altLang="zh-CN" sz="2400" smtClean="0">
                <a:latin typeface="+mn-ea"/>
              </a:rPr>
              <a:t>R</a:t>
            </a:r>
            <a:r>
              <a:rPr lang="en-US" altLang="zh-CN" sz="2400" baseline="-30000" smtClean="0">
                <a:latin typeface="+mn-ea"/>
              </a:rPr>
              <a:t>1</a:t>
            </a:r>
            <a:r>
              <a:rPr lang="en-US" altLang="zh-CN" sz="2400" smtClean="0">
                <a:latin typeface="+mn-ea"/>
              </a:rPr>
              <a:t>=1Ω</a:t>
            </a:r>
            <a:r>
              <a:rPr lang="zh-CN" altLang="en-US" sz="2400">
                <a:latin typeface="+mn-ea"/>
              </a:rPr>
              <a:t>，</a:t>
            </a:r>
            <a:r>
              <a:rPr lang="en-US" altLang="zh-CN" sz="2400" smtClean="0">
                <a:latin typeface="+mn-ea"/>
              </a:rPr>
              <a:t>R</a:t>
            </a:r>
            <a:r>
              <a:rPr lang="en-US" altLang="zh-CN" sz="2400" baseline="-30000" smtClean="0">
                <a:latin typeface="+mn-ea"/>
              </a:rPr>
              <a:t>2</a:t>
            </a:r>
            <a:r>
              <a:rPr lang="en-US" altLang="zh-CN" sz="2400" smtClean="0">
                <a:latin typeface="+mn-ea"/>
              </a:rPr>
              <a:t>=2Ω</a:t>
            </a:r>
            <a:r>
              <a:rPr lang="zh-CN" altLang="en-US" sz="2400">
                <a:latin typeface="+mn-ea"/>
              </a:rPr>
              <a:t>，</a:t>
            </a:r>
            <a:r>
              <a:rPr lang="zh-CN" altLang="en-US" sz="2400" smtClean="0">
                <a:latin typeface="+mn-ea"/>
              </a:rPr>
              <a:t>则</a:t>
            </a:r>
            <a:r>
              <a:rPr lang="en-US" altLang="zh-CN" sz="2400" smtClean="0">
                <a:latin typeface="+mn-ea"/>
              </a:rPr>
              <a:t>U</a:t>
            </a:r>
            <a:r>
              <a:rPr lang="en-US" altLang="zh-CN" sz="2400" baseline="-30000" smtClean="0">
                <a:latin typeface="+mn-ea"/>
              </a:rPr>
              <a:t>1</a:t>
            </a:r>
            <a:r>
              <a:rPr lang="en-US" altLang="zh-CN" sz="2400" smtClean="0">
                <a:latin typeface="+mn-ea"/>
              </a:rPr>
              <a:t>=___V,U</a:t>
            </a:r>
            <a:r>
              <a:rPr lang="en-US" altLang="zh-CN" sz="2400" baseline="-30000" smtClean="0">
                <a:latin typeface="+mn-ea"/>
              </a:rPr>
              <a:t>2</a:t>
            </a:r>
            <a:r>
              <a:rPr lang="en-US" altLang="zh-CN" sz="2400">
                <a:latin typeface="+mn-ea"/>
              </a:rPr>
              <a:t>=___V</a:t>
            </a:r>
            <a:r>
              <a:rPr lang="zh-CN" altLang="en-US" sz="2400" smtClean="0">
                <a:latin typeface="+mn-ea"/>
              </a:rPr>
              <a:t>。</a:t>
            </a:r>
            <a:endParaRPr lang="en-US" altLang="zh-CN" sz="24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+mn-ea"/>
              </a:rPr>
              <a:t>(2)</a:t>
            </a:r>
            <a:r>
              <a:rPr lang="zh-CN" altLang="en-US" sz="2400" smtClean="0">
                <a:latin typeface="+mn-ea"/>
              </a:rPr>
              <a:t>电源电压</a:t>
            </a:r>
            <a:r>
              <a:rPr lang="en-US" altLang="zh-CN" sz="2400" smtClean="0">
                <a:latin typeface="+mn-ea"/>
              </a:rPr>
              <a:t>U=27V</a:t>
            </a:r>
            <a:r>
              <a:rPr lang="zh-CN" altLang="en-US" sz="2400" smtClean="0">
                <a:latin typeface="+mn-ea"/>
              </a:rPr>
              <a:t>，</a:t>
            </a:r>
            <a:r>
              <a:rPr lang="en-US" altLang="zh-CN" sz="2400" smtClean="0">
                <a:latin typeface="+mn-ea"/>
              </a:rPr>
              <a:t>U</a:t>
            </a:r>
            <a:r>
              <a:rPr lang="en-US" altLang="zh-CN" sz="2400" baseline="-30000" smtClean="0">
                <a:latin typeface="+mn-ea"/>
              </a:rPr>
              <a:t>1</a:t>
            </a:r>
            <a:r>
              <a:rPr lang="en-US" altLang="zh-CN" sz="2400" smtClean="0">
                <a:latin typeface="+mn-ea"/>
              </a:rPr>
              <a:t>=18V</a:t>
            </a:r>
            <a:r>
              <a:rPr lang="zh-CN" altLang="en-US" sz="2400" smtClean="0">
                <a:latin typeface="+mn-ea"/>
              </a:rPr>
              <a:t>，</a:t>
            </a:r>
            <a:r>
              <a:rPr lang="en-US" altLang="zh-CN" sz="2400" smtClean="0">
                <a:latin typeface="+mn-ea"/>
              </a:rPr>
              <a:t>R</a:t>
            </a:r>
            <a:r>
              <a:rPr lang="en-US" altLang="zh-CN" sz="2400" baseline="-30000" smtClean="0">
                <a:latin typeface="+mn-ea"/>
              </a:rPr>
              <a:t>1</a:t>
            </a:r>
            <a:r>
              <a:rPr lang="en-US" altLang="zh-CN" sz="2400" smtClean="0">
                <a:latin typeface="+mn-ea"/>
              </a:rPr>
              <a:t>=2Ω</a:t>
            </a:r>
            <a:r>
              <a:rPr lang="zh-CN" altLang="en-US" sz="2400" smtClean="0">
                <a:latin typeface="+mn-ea"/>
              </a:rPr>
              <a:t>，则</a:t>
            </a:r>
            <a:r>
              <a:rPr lang="en-US" altLang="zh-CN" sz="2400" smtClean="0">
                <a:latin typeface="+mn-ea"/>
              </a:rPr>
              <a:t>U</a:t>
            </a:r>
            <a:r>
              <a:rPr lang="en-US" altLang="zh-CN" sz="2400" baseline="-30000" smtClean="0">
                <a:latin typeface="+mn-ea"/>
              </a:rPr>
              <a:t>2</a:t>
            </a:r>
            <a:r>
              <a:rPr lang="en-US" altLang="zh-CN" sz="2400" smtClean="0">
                <a:latin typeface="+mn-ea"/>
              </a:rPr>
              <a:t>=___V</a:t>
            </a:r>
            <a:r>
              <a:rPr lang="zh-CN" altLang="en-US" sz="2400" smtClean="0">
                <a:latin typeface="+mn-ea"/>
              </a:rPr>
              <a:t>，</a:t>
            </a:r>
            <a:r>
              <a:rPr lang="en-US" altLang="zh-CN" sz="2400" smtClean="0">
                <a:latin typeface="+mn-ea"/>
              </a:rPr>
              <a:t>R</a:t>
            </a:r>
            <a:r>
              <a:rPr lang="en-US" altLang="zh-CN" sz="2400" baseline="-30000" smtClean="0">
                <a:latin typeface="+mn-ea"/>
              </a:rPr>
              <a:t>2</a:t>
            </a:r>
            <a:r>
              <a:rPr lang="en-US" altLang="zh-CN" sz="2400" smtClean="0">
                <a:latin typeface="+mn-ea"/>
              </a:rPr>
              <a:t>=___ Ω</a:t>
            </a:r>
            <a:r>
              <a:rPr lang="zh-CN" altLang="en-US" sz="2400" smtClean="0">
                <a:latin typeface="+mn-ea"/>
              </a:rPr>
              <a:t>。</a:t>
            </a:r>
          </a:p>
        </p:txBody>
      </p:sp>
      <p:sp>
        <p:nvSpPr>
          <p:cNvPr id="8198" name="Text Box 26"/>
          <p:cNvSpPr txBox="1">
            <a:spLocks noChangeArrowheads="1"/>
          </p:cNvSpPr>
          <p:nvPr/>
        </p:nvSpPr>
        <p:spPr bwMode="auto">
          <a:xfrm>
            <a:off x="3131840" y="2499564"/>
            <a:ext cx="38183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U</a:t>
            </a:r>
            <a:endParaRPr lang="en-US" altLang="zh-CN" sz="2400" baseline="-25000">
              <a:latin typeface="Calibri" panose="020F0502020204030204" pitchFamily="34" charset="0"/>
            </a:endParaRPr>
          </a:p>
        </p:txBody>
      </p:sp>
      <p:sp>
        <p:nvSpPr>
          <p:cNvPr id="9264" name="TextBox 47"/>
          <p:cNvSpPr txBox="1">
            <a:spLocks noChangeArrowheads="1"/>
          </p:cNvSpPr>
          <p:nvPr/>
        </p:nvSpPr>
        <p:spPr bwMode="auto">
          <a:xfrm>
            <a:off x="6156176" y="1272398"/>
            <a:ext cx="42711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+mn-ea"/>
              </a:rPr>
              <a:t>1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265" name="TextBox 48"/>
          <p:cNvSpPr txBox="1">
            <a:spLocks noChangeArrowheads="1"/>
          </p:cNvSpPr>
          <p:nvPr/>
        </p:nvSpPr>
        <p:spPr bwMode="auto">
          <a:xfrm>
            <a:off x="7308304" y="1272398"/>
            <a:ext cx="504056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270" name="TextBox 54"/>
          <p:cNvSpPr txBox="1">
            <a:spLocks noChangeArrowheads="1"/>
          </p:cNvSpPr>
          <p:nvPr/>
        </p:nvSpPr>
        <p:spPr bwMode="auto">
          <a:xfrm>
            <a:off x="6372200" y="1849888"/>
            <a:ext cx="36768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+mn-ea"/>
              </a:rPr>
              <a:t>9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271" name="TextBox 55"/>
          <p:cNvSpPr txBox="1">
            <a:spLocks noChangeArrowheads="1"/>
          </p:cNvSpPr>
          <p:nvPr/>
        </p:nvSpPr>
        <p:spPr bwMode="auto">
          <a:xfrm>
            <a:off x="7668344" y="1849888"/>
            <a:ext cx="6096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+mn-ea"/>
              </a:rPr>
              <a:t>1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 flipH="1">
            <a:off x="3136511" y="3191652"/>
            <a:ext cx="151216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15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4" grpId="0"/>
      <p:bldP spid="9265" grpId="0"/>
      <p:bldP spid="9270" grpId="0"/>
      <p:bldP spid="92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未命名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292080" y="2499564"/>
            <a:ext cx="3477394" cy="15131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323528" y="571501"/>
            <a:ext cx="8568952" cy="17586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</a:pPr>
            <a:r>
              <a:rPr lang="zh-CN" altLang="en-US" sz="2400" smtClean="0">
                <a:latin typeface="+mn-ea"/>
              </a:rPr>
              <a:t>练习</a:t>
            </a:r>
            <a:r>
              <a:rPr lang="en-US" altLang="zh-CN" sz="2400" smtClean="0">
                <a:latin typeface="+mn-ea"/>
              </a:rPr>
              <a:t>2</a:t>
            </a:r>
            <a:r>
              <a:rPr lang="zh-CN" altLang="en-US" sz="2400" smtClean="0">
                <a:latin typeface="+mn-ea"/>
              </a:rPr>
              <a:t>：一</a:t>
            </a:r>
            <a:r>
              <a:rPr lang="zh-CN" altLang="en-US" sz="2400">
                <a:latin typeface="+mn-ea"/>
              </a:rPr>
              <a:t>个小灯泡的电阻是</a:t>
            </a:r>
            <a:r>
              <a:rPr lang="en-US" altLang="zh-CN" sz="2400">
                <a:latin typeface="+mn-ea"/>
              </a:rPr>
              <a:t>8</a:t>
            </a:r>
            <a:r>
              <a:rPr lang="zh-CN" altLang="en-US" sz="2400">
                <a:latin typeface="+mn-ea"/>
              </a:rPr>
              <a:t>欧，正常工作时的电压是</a:t>
            </a:r>
            <a:r>
              <a:rPr lang="en-US" altLang="zh-CN" sz="2400">
                <a:latin typeface="+mn-ea"/>
              </a:rPr>
              <a:t>3.6</a:t>
            </a:r>
            <a:r>
              <a:rPr lang="zh-CN" altLang="en-US" sz="2400">
                <a:latin typeface="+mn-ea"/>
              </a:rPr>
              <a:t>伏，现在要把这盏灯直接接在</a:t>
            </a:r>
            <a:r>
              <a:rPr lang="en-US" altLang="zh-CN" sz="2400">
                <a:latin typeface="+mn-ea"/>
              </a:rPr>
              <a:t>4.5</a:t>
            </a:r>
            <a:r>
              <a:rPr lang="zh-CN" altLang="en-US" sz="2400">
                <a:latin typeface="+mn-ea"/>
              </a:rPr>
              <a:t>伏的电源上能行吗？应该</a:t>
            </a:r>
            <a:r>
              <a:rPr lang="en-US" altLang="zh-CN" sz="2400">
                <a:latin typeface="+mn-ea"/>
              </a:rPr>
              <a:t>_____</a:t>
            </a:r>
            <a:r>
              <a:rPr lang="zh-CN" altLang="en-US" sz="2400">
                <a:latin typeface="+mn-ea"/>
              </a:rPr>
              <a:t>联一个多大的电阻？</a:t>
            </a:r>
          </a:p>
        </p:txBody>
      </p:sp>
      <p:sp>
        <p:nvSpPr>
          <p:cNvPr id="10248" name="TextBox 9"/>
          <p:cNvSpPr txBox="1">
            <a:spLocks noChangeArrowheads="1"/>
          </p:cNvSpPr>
          <p:nvPr/>
        </p:nvSpPr>
        <p:spPr bwMode="auto">
          <a:xfrm>
            <a:off x="539552" y="2427377"/>
            <a:ext cx="7467600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解：</a:t>
            </a:r>
            <a:r>
              <a:rPr lang="en-US" altLang="zh-CN" sz="2400" smtClean="0">
                <a:solidFill>
                  <a:srgbClr val="FF0000"/>
                </a:solidFill>
                <a:latin typeface="+mn-ea"/>
              </a:rPr>
              <a:t>U2=U-U1=4.5V-3.6V=0.9V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+mn-ea"/>
              </a:rPr>
              <a:t>    I=U1/R1=3.6V/8Ω=0.45A</a:t>
            </a:r>
            <a:endParaRPr lang="zh-CN" altLang="en-US" sz="240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FF0000"/>
                </a:solidFill>
                <a:latin typeface="+mn-ea"/>
              </a:rPr>
              <a:t>    R2=U2/I=0.9V/0.45A=2Ω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答：应该串联一个</a:t>
            </a:r>
            <a:r>
              <a:rPr lang="en-US" altLang="zh-CN" sz="240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2Ω</a:t>
            </a:r>
            <a:r>
              <a:rPr lang="zh-CN" altLang="en-US" sz="240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的电阻。</a:t>
            </a:r>
            <a:endParaRPr lang="zh-CN" altLang="en-US" sz="2400" smtClean="0">
              <a:solidFill>
                <a:srgbClr val="FF0000"/>
              </a:solidFill>
            </a:endParaRPr>
          </a:p>
        </p:txBody>
      </p:sp>
      <p:sp>
        <p:nvSpPr>
          <p:cNvPr id="10251" name="矩形 12"/>
          <p:cNvSpPr>
            <a:spLocks noChangeArrowheads="1"/>
          </p:cNvSpPr>
          <p:nvPr/>
        </p:nvSpPr>
        <p:spPr bwMode="auto">
          <a:xfrm>
            <a:off x="7740352" y="1200212"/>
            <a:ext cx="494046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串</a:t>
            </a:r>
          </a:p>
        </p:txBody>
      </p:sp>
    </p:spTree>
    <p:extLst>
      <p:ext uri="{BB962C8B-B14F-4D97-AF65-F5344CB8AC3E}">
        <p14:creationId xmlns:p14="http://schemas.microsoft.com/office/powerpoint/2010/main" val="312214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8" grpId="0"/>
      <p:bldP spid="102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文本框 74763"/>
          <p:cNvSpPr txBox="1">
            <a:spLocks noChangeArrowheads="1"/>
          </p:cNvSpPr>
          <p:nvPr/>
        </p:nvSpPr>
        <p:spPr bwMode="auto">
          <a:xfrm>
            <a:off x="395536" y="1055839"/>
            <a:ext cx="8352928" cy="28694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Times New Roman" pitchFamily="18" charset="0"/>
              </a:rPr>
              <a:t>例</a:t>
            </a:r>
            <a:r>
              <a:rPr lang="en-US" altLang="zh-CN" sz="2400" smtClean="0">
                <a:latin typeface="Times New Roman" pitchFamily="18" charset="0"/>
              </a:rPr>
              <a:t>4</a:t>
            </a:r>
            <a:r>
              <a:rPr lang="zh-CN" altLang="en-US" sz="2400" smtClean="0">
                <a:latin typeface="Times New Roman" pitchFamily="18" charset="0"/>
              </a:rPr>
              <a:t>：如</a:t>
            </a:r>
            <a:r>
              <a:rPr lang="zh-CN" altLang="en-US" sz="2400">
                <a:latin typeface="Times New Roman" pitchFamily="18" charset="0"/>
              </a:rPr>
              <a:t>图所示，电阻</a:t>
            </a:r>
            <a:r>
              <a:rPr lang="en-US" altLang="zh-CN" sz="2400" i="1">
                <a:latin typeface="Times New Roman" pitchFamily="18" charset="0"/>
              </a:rPr>
              <a:t>R</a:t>
            </a:r>
            <a:r>
              <a:rPr lang="en-US" altLang="zh-CN" sz="2400" baseline="-250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为</a:t>
            </a:r>
            <a:r>
              <a:rPr lang="en-US" altLang="zh-CN" sz="2400">
                <a:latin typeface="Times New Roman" pitchFamily="18" charset="0"/>
              </a:rPr>
              <a:t>10Ω</a:t>
            </a:r>
            <a:r>
              <a:rPr lang="zh-CN" altLang="en-US" sz="2400">
                <a:latin typeface="Times New Roman" pitchFamily="18" charset="0"/>
              </a:rPr>
              <a:t>，电源两端电压为</a:t>
            </a:r>
            <a:r>
              <a:rPr lang="en-US" altLang="zh-CN" sz="2400">
                <a:latin typeface="Times New Roman" pitchFamily="18" charset="0"/>
              </a:rPr>
              <a:t>12V</a:t>
            </a:r>
            <a:r>
              <a:rPr lang="zh-CN" altLang="en-US" sz="2400">
                <a:latin typeface="Times New Roman" pitchFamily="18" charset="0"/>
              </a:rPr>
              <a:t>。开关</a:t>
            </a:r>
            <a:r>
              <a:rPr lang="en-US" altLang="zh-CN" sz="2400">
                <a:latin typeface="Times New Roman" pitchFamily="18" charset="0"/>
              </a:rPr>
              <a:t>S</a:t>
            </a:r>
            <a:r>
              <a:rPr lang="zh-CN" altLang="en-US" sz="2400">
                <a:latin typeface="Times New Roman" pitchFamily="18" charset="0"/>
              </a:rPr>
              <a:t>闭合后，求</a:t>
            </a:r>
            <a:r>
              <a:rPr lang="zh-CN" altLang="en-US" sz="2400" smtClean="0">
                <a:latin typeface="Times New Roman" pitchFamily="18" charset="0"/>
                <a:sym typeface="Wingdings" pitchFamily="2" charset="2"/>
              </a:rPr>
              <a:t>：（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）当滑动变阻器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接入电路的电阻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为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40Ω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时，通过电阻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的电流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和电路的总电流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I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；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（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2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）当滑动变阻器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接入电路的电阻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3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为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20Ω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时，通过电阻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R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的电流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1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′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和电路的总电流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′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 。</a:t>
            </a:r>
          </a:p>
        </p:txBody>
      </p:sp>
      <p:pic>
        <p:nvPicPr>
          <p:cNvPr id="14348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64088" y="3437985"/>
            <a:ext cx="2088232" cy="1393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文本框 6151"/>
          <p:cNvSpPr txBox="1">
            <a:spLocks noChangeArrowheads="1"/>
          </p:cNvSpPr>
          <p:nvPr/>
        </p:nvSpPr>
        <p:spPr bwMode="auto">
          <a:xfrm>
            <a:off x="539552" y="478349"/>
            <a:ext cx="5570756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三、欧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姆定律在并联电路中的应用</a:t>
            </a:r>
          </a:p>
        </p:txBody>
      </p:sp>
    </p:spTree>
    <p:extLst>
      <p:ext uri="{BB962C8B-B14F-4D97-AF65-F5344CB8AC3E}">
        <p14:creationId xmlns:p14="http://schemas.microsoft.com/office/powerpoint/2010/main" val="427200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矩形 67589"/>
          <p:cNvSpPr>
            <a:spLocks noChangeArrowheads="1"/>
          </p:cNvSpPr>
          <p:nvPr/>
        </p:nvSpPr>
        <p:spPr bwMode="auto">
          <a:xfrm>
            <a:off x="395536" y="694908"/>
            <a:ext cx="8353425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小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明在修理某电子仪器时，检查后发现有一个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200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欧姆的电阻烧坏了，需要更换。但是手边又只有一个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欧和几个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50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欧的电阻，能否用它们组合起来，使组合的电阻相当于一个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200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欧的电阻呢？</a:t>
            </a:r>
          </a:p>
        </p:txBody>
      </p:sp>
      <p:pic>
        <p:nvPicPr>
          <p:cNvPr id="7" name="图片 67590" descr="x1_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03848" y="2643937"/>
            <a:ext cx="4319588" cy="2152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726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75781"/>
          <p:cNvSpPr txBox="1">
            <a:spLocks noChangeArrowheads="1"/>
          </p:cNvSpPr>
          <p:nvPr/>
        </p:nvSpPr>
        <p:spPr bwMode="auto">
          <a:xfrm>
            <a:off x="467544" y="1200212"/>
            <a:ext cx="5688012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解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: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（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1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）</a:t>
            </a:r>
            <a:r>
              <a:rPr lang="zh-CN" altLang="en-US" sz="2400">
                <a:latin typeface="Times New Roman" pitchFamily="18" charset="0"/>
              </a:rPr>
              <a:t>根据并联电路电压的特点</a:t>
            </a:r>
            <a:endParaRPr lang="en-US" altLang="zh-CN" sz="2400">
              <a:latin typeface="Times New Roman" pitchFamily="18" charset="0"/>
            </a:endParaRPr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724128" y="1705516"/>
            <a:ext cx="2570162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5785" name="文本框 75784"/>
          <p:cNvSpPr txBox="1">
            <a:spLocks noChangeArrowheads="1"/>
          </p:cNvSpPr>
          <p:nvPr/>
        </p:nvSpPr>
        <p:spPr bwMode="auto">
          <a:xfrm>
            <a:off x="1619673" y="1705515"/>
            <a:ext cx="3095625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U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1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=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U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=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U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=12V</a:t>
            </a: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75786" name="文本框 75785"/>
          <p:cNvSpPr txBox="1">
            <a:spLocks noChangeArrowheads="1"/>
          </p:cNvSpPr>
          <p:nvPr/>
        </p:nvSpPr>
        <p:spPr bwMode="auto">
          <a:xfrm>
            <a:off x="1619672" y="2210819"/>
            <a:ext cx="2736850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由欧姆定律得</a:t>
            </a:r>
            <a:endParaRPr lang="zh-CN" altLang="en-US" sz="2400">
              <a:latin typeface="Times New Roman" pitchFamily="18" charset="0"/>
            </a:endParaRPr>
          </a:p>
        </p:txBody>
      </p:sp>
      <p:graphicFrame>
        <p:nvGraphicFramePr>
          <p:cNvPr id="75787" name="对象 75786"/>
          <p:cNvGraphicFramePr>
            <a:graphicFrameLocks noChangeAspect="1"/>
          </p:cNvGraphicFramePr>
          <p:nvPr/>
        </p:nvGraphicFramePr>
        <p:xfrm>
          <a:off x="1619672" y="2788309"/>
          <a:ext cx="2736850" cy="65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0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9672" y="2788309"/>
                        <a:ext cx="2736850" cy="6584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8" name="对象 75787"/>
          <p:cNvGraphicFramePr>
            <a:graphicFrameLocks noChangeAspect="1"/>
          </p:cNvGraphicFramePr>
          <p:nvPr/>
        </p:nvGraphicFramePr>
        <p:xfrm>
          <a:off x="1547815" y="3598069"/>
          <a:ext cx="2865437" cy="65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r:id="rId6" imgW="0" imgH="0" progId="">
                  <p:embed/>
                </p:oleObj>
              </mc:Choice>
              <mc:Fallback>
                <p:oleObj r:id="rId6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47815" y="3598069"/>
                        <a:ext cx="2865437" cy="6584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9" name="文本框 75788"/>
          <p:cNvSpPr txBox="1">
            <a:spLocks noChangeArrowheads="1"/>
          </p:cNvSpPr>
          <p:nvPr/>
        </p:nvSpPr>
        <p:spPr bwMode="auto">
          <a:xfrm>
            <a:off x="1475657" y="4232034"/>
            <a:ext cx="5832475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总电流 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=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1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+</a:t>
            </a:r>
            <a:r>
              <a:rPr lang="en-US" altLang="zh-CN" sz="2400" i="1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baseline="-25000">
                <a:latin typeface="Times New Roman" pitchFamily="18" charset="0"/>
                <a:sym typeface="Wingdings" pitchFamily="2" charset="2"/>
              </a:rPr>
              <a:t>2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=1.2A+0.3A=1.5A</a:t>
            </a:r>
            <a:endParaRPr lang="en-US" altLang="zh-CN" sz="2400">
              <a:latin typeface="Times New Roman" pitchFamily="18" charset="0"/>
            </a:endParaRPr>
          </a:p>
        </p:txBody>
      </p:sp>
      <p:grpSp>
        <p:nvGrpSpPr>
          <p:cNvPr id="13" name="组合 3"/>
          <p:cNvGrpSpPr/>
          <p:nvPr/>
        </p:nvGrpSpPr>
        <p:grpSpPr>
          <a:xfrm>
            <a:off x="611560" y="478349"/>
            <a:ext cx="1727840" cy="505304"/>
            <a:chOff x="1076" y="2071"/>
            <a:chExt cx="2720" cy="940"/>
          </a:xfrm>
        </p:grpSpPr>
        <p:sp>
          <p:nvSpPr>
            <p:cNvPr id="14" name="流程图: 文档 13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5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81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/>
      <p:bldP spid="75786" grpId="0"/>
      <p:bldP spid="757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76804"/>
          <p:cNvSpPr txBox="1">
            <a:spLocks noChangeArrowheads="1"/>
          </p:cNvSpPr>
          <p:nvPr/>
        </p:nvSpPr>
        <p:spPr bwMode="auto">
          <a:xfrm>
            <a:off x="827585" y="694908"/>
            <a:ext cx="4321175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（</a:t>
            </a:r>
            <a:r>
              <a:rPr lang="en-US" altLang="zh-CN" sz="2400">
                <a:latin typeface="Times New Roman" pitchFamily="18" charset="0"/>
                <a:sym typeface="Wingdings" pitchFamily="2" charset="2"/>
              </a:rPr>
              <a:t>2</a:t>
            </a: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）</a:t>
            </a:r>
            <a:r>
              <a:rPr lang="zh-CN" altLang="en-US" sz="2400">
                <a:latin typeface="Times New Roman" pitchFamily="18" charset="0"/>
              </a:rPr>
              <a:t>同理可求得</a:t>
            </a:r>
            <a:endParaRPr lang="en-US" altLang="zh-CN" sz="2400">
              <a:latin typeface="Times New Roman" pitchFamily="18" charset="0"/>
            </a:endParaRPr>
          </a:p>
        </p:txBody>
      </p:sp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580112" y="1416771"/>
            <a:ext cx="2570162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6390" name="对象 76808"/>
          <p:cNvGraphicFramePr>
            <a:graphicFrameLocks noChangeAspect="1"/>
          </p:cNvGraphicFramePr>
          <p:nvPr/>
        </p:nvGraphicFramePr>
        <p:xfrm>
          <a:off x="1331640" y="1633329"/>
          <a:ext cx="2814638" cy="65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1640" y="1633329"/>
                        <a:ext cx="2814638" cy="6584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对象 76809"/>
          <p:cNvGraphicFramePr>
            <a:graphicFrameLocks noChangeAspect="1"/>
          </p:cNvGraphicFramePr>
          <p:nvPr/>
        </p:nvGraphicFramePr>
        <p:xfrm>
          <a:off x="1259633" y="2571750"/>
          <a:ext cx="2943225" cy="65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r:id="rId6" imgW="0" imgH="0" progId="">
                  <p:embed/>
                </p:oleObj>
              </mc:Choice>
              <mc:Fallback>
                <p:oleObj r:id="rId6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9633" y="2571750"/>
                        <a:ext cx="2943225" cy="6584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1" name="文本框 76810"/>
          <p:cNvSpPr txBox="1">
            <a:spLocks noChangeArrowheads="1"/>
          </p:cNvSpPr>
          <p:nvPr/>
        </p:nvSpPr>
        <p:spPr bwMode="auto">
          <a:xfrm>
            <a:off x="1187625" y="3582358"/>
            <a:ext cx="5832475" cy="6109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latin typeface="Times New Roman" pitchFamily="18" charset="0"/>
                <a:sym typeface="Wingdings" pitchFamily="2" charset="2"/>
              </a:rPr>
              <a:t>总电流</a:t>
            </a:r>
            <a:endParaRPr lang="en-US" altLang="zh-CN" sz="2400">
              <a:latin typeface="Times New Roman" pitchFamily="18" charset="0"/>
            </a:endParaRPr>
          </a:p>
        </p:txBody>
      </p:sp>
      <p:graphicFrame>
        <p:nvGraphicFramePr>
          <p:cNvPr id="76812" name="对象 76811"/>
          <p:cNvGraphicFramePr>
            <a:graphicFrameLocks noChangeAspect="1"/>
          </p:cNvGraphicFramePr>
          <p:nvPr/>
        </p:nvGraphicFramePr>
        <p:xfrm>
          <a:off x="2339752" y="3654544"/>
          <a:ext cx="4208462" cy="426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r:id="rId8" imgW="0" imgH="0" progId="">
                  <p:embed/>
                </p:oleObj>
              </mc:Choice>
              <mc:Fallback>
                <p:oleObj r:id="rId8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39752" y="3654544"/>
                        <a:ext cx="4208462" cy="4262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3138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文本框 77828"/>
          <p:cNvSpPr txBox="1">
            <a:spLocks noChangeArrowheads="1"/>
          </p:cNvSpPr>
          <p:nvPr/>
        </p:nvSpPr>
        <p:spPr bwMode="auto">
          <a:xfrm>
            <a:off x="611190" y="1509713"/>
            <a:ext cx="7991475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当并联电路中的一个支路的电阻改变时，这个支路的电流会变化，干路电流也会变化，但另一个支路的电流和电压不变。</a:t>
            </a:r>
          </a:p>
        </p:txBody>
      </p:sp>
      <p:grpSp>
        <p:nvGrpSpPr>
          <p:cNvPr id="7" name="组合 3"/>
          <p:cNvGrpSpPr/>
          <p:nvPr/>
        </p:nvGrpSpPr>
        <p:grpSpPr>
          <a:xfrm>
            <a:off x="611560" y="478349"/>
            <a:ext cx="1727840" cy="505304"/>
            <a:chOff x="1076" y="2071"/>
            <a:chExt cx="2720" cy="940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归纳与小结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Group 14"/>
          <p:cNvGrpSpPr/>
          <p:nvPr/>
        </p:nvGrpSpPr>
        <p:grpSpPr>
          <a:xfrm>
            <a:off x="4499992" y="3293612"/>
            <a:ext cx="2000250" cy="1255893"/>
            <a:chOff x="0" y="-86438"/>
            <a:chExt cx="1907459" cy="1503843"/>
          </a:xfrm>
        </p:grpSpPr>
        <p:sp>
          <p:nvSpPr>
            <p:cNvPr id="11" name="TextBox 14"/>
            <p:cNvSpPr txBox="1">
              <a:spLocks noChangeArrowheads="1"/>
            </p:cNvSpPr>
            <p:nvPr/>
          </p:nvSpPr>
          <p:spPr bwMode="auto">
            <a:xfrm>
              <a:off x="68668" y="-86438"/>
              <a:ext cx="609600" cy="7758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I</a:t>
              </a:r>
              <a:r>
                <a:rPr lang="en-US" altLang="zh-CN" sz="24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endParaRPr>
            </a:p>
          </p:txBody>
        </p:sp>
        <p:sp>
          <p:nvSpPr>
            <p:cNvPr id="12" name="TextBox 15"/>
            <p:cNvSpPr txBox="1">
              <a:spLocks noChangeArrowheads="1"/>
            </p:cNvSpPr>
            <p:nvPr/>
          </p:nvSpPr>
          <p:spPr bwMode="auto">
            <a:xfrm>
              <a:off x="76200" y="585019"/>
              <a:ext cx="629265" cy="7758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I</a:t>
              </a:r>
              <a:r>
                <a:rPr lang="en-US" altLang="zh-CN" sz="24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cxnSp>
          <p:nvCxnSpPr>
            <p:cNvPr id="13" name="直接连接符 16"/>
            <p:cNvCxnSpPr>
              <a:cxnSpLocks noChangeShapeType="1"/>
            </p:cNvCxnSpPr>
            <p:nvPr/>
          </p:nvCxnSpPr>
          <p:spPr bwMode="auto">
            <a:xfrm>
              <a:off x="0" y="616973"/>
              <a:ext cx="685800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</p:cxnSp>
        <p:sp>
          <p:nvSpPr>
            <p:cNvPr id="14" name="TextBox 17"/>
            <p:cNvSpPr txBox="1">
              <a:spLocks noChangeArrowheads="1"/>
            </p:cNvSpPr>
            <p:nvPr/>
          </p:nvSpPr>
          <p:spPr bwMode="auto">
            <a:xfrm>
              <a:off x="755343" y="172876"/>
              <a:ext cx="533400" cy="7758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=</a:t>
              </a:r>
              <a:endParaRPr lang="zh-CN" altLang="en-US" sz="36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sp>
          <p:nvSpPr>
            <p:cNvPr id="15" name="TextBox 18"/>
            <p:cNvSpPr txBox="1">
              <a:spLocks noChangeArrowheads="1"/>
            </p:cNvSpPr>
            <p:nvPr/>
          </p:nvSpPr>
          <p:spPr bwMode="auto">
            <a:xfrm>
              <a:off x="1236016" y="-86438"/>
              <a:ext cx="609600" cy="7758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R</a:t>
              </a:r>
              <a:r>
                <a:rPr lang="en-US" altLang="zh-CN" sz="24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sp>
          <p:nvSpPr>
            <p:cNvPr id="16" name="TextBox 19"/>
            <p:cNvSpPr txBox="1">
              <a:spLocks noChangeArrowheads="1"/>
            </p:cNvSpPr>
            <p:nvPr/>
          </p:nvSpPr>
          <p:spPr bwMode="auto">
            <a:xfrm>
              <a:off x="1221659" y="641554"/>
              <a:ext cx="685800" cy="7758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R</a:t>
              </a:r>
              <a:r>
                <a:rPr lang="en-US" altLang="zh-CN" sz="2400" b="1">
                  <a:solidFill>
                    <a:srgbClr val="FF0000"/>
                  </a:solidFill>
                  <a:latin typeface="新宋体" pitchFamily="49" charset="-122"/>
                  <a:ea typeface="新宋体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新宋体" pitchFamily="49" charset="-122"/>
                <a:ea typeface="新宋体" pitchFamily="49" charset="-122"/>
              </a:endParaRPr>
            </a:p>
          </p:txBody>
        </p:sp>
        <p:cxnSp>
          <p:nvCxnSpPr>
            <p:cNvPr id="17" name="直接连接符 20"/>
            <p:cNvCxnSpPr>
              <a:cxnSpLocks noChangeShapeType="1"/>
            </p:cNvCxnSpPr>
            <p:nvPr/>
          </p:nvCxnSpPr>
          <p:spPr bwMode="auto">
            <a:xfrm>
              <a:off x="1162665" y="661218"/>
              <a:ext cx="685800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</p:cxnSp>
      </p:grpSp>
      <p:sp>
        <p:nvSpPr>
          <p:cNvPr id="18" name="矩形 17"/>
          <p:cNvSpPr/>
          <p:nvPr/>
        </p:nvSpPr>
        <p:spPr>
          <a:xfrm>
            <a:off x="755577" y="3654544"/>
            <a:ext cx="3775393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并联等压分流成反比：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71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7885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43608" y="911466"/>
            <a:ext cx="6190458" cy="347973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5" name="文本框 1"/>
          <p:cNvSpPr txBox="1">
            <a:spLocks noChangeArrowheads="1"/>
          </p:cNvSpPr>
          <p:nvPr/>
        </p:nvSpPr>
        <p:spPr bwMode="auto">
          <a:xfrm>
            <a:off x="4355976" y="3221426"/>
            <a:ext cx="288032" cy="370246"/>
          </a:xfrm>
          <a:prstGeom prst="rect">
            <a:avLst/>
          </a:prstGeom>
          <a:solidFill>
            <a:srgbClr val="F8F8F8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/>
              <a:t>并</a:t>
            </a:r>
          </a:p>
        </p:txBody>
      </p:sp>
      <p:sp>
        <p:nvSpPr>
          <p:cNvPr id="5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244858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矩形 7"/>
          <p:cNvSpPr/>
          <p:nvPr/>
        </p:nvSpPr>
        <p:spPr>
          <a:xfrm>
            <a:off x="467544" y="911467"/>
            <a:ext cx="8352928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j-ea"/>
                <a:ea typeface="+mj-ea"/>
              </a:rPr>
              <a:t>1</a:t>
            </a:r>
            <a:r>
              <a:rPr lang="zh-CN" altLang="zh-CN" sz="2400" b="1" dirty="0" smtClean="0">
                <a:latin typeface="+mj-ea"/>
                <a:ea typeface="+mj-ea"/>
              </a:rPr>
              <a:t>．（</a:t>
            </a:r>
            <a:r>
              <a:rPr lang="en-US" altLang="zh-CN" sz="2400" b="1" dirty="0" smtClean="0">
                <a:latin typeface="+mj-ea"/>
                <a:ea typeface="+mj-ea"/>
              </a:rPr>
              <a:t>2021</a:t>
            </a:r>
            <a:r>
              <a:rPr lang="zh-CN" altLang="zh-CN" sz="2400" b="1" dirty="0" smtClean="0">
                <a:latin typeface="+mj-ea"/>
                <a:ea typeface="+mj-ea"/>
              </a:rPr>
              <a:t>•</a:t>
            </a:r>
            <a:r>
              <a:rPr lang="zh-CN" altLang="zh-CN" sz="2400" b="1" dirty="0" smtClean="0">
                <a:latin typeface="+mj-ea"/>
                <a:ea typeface="+mj-ea"/>
              </a:rPr>
              <a:t>长宁区一模）</a:t>
            </a:r>
            <a:r>
              <a:rPr lang="zh-CN" altLang="zh-CN" sz="2400" dirty="0" smtClean="0">
                <a:latin typeface="+mj-ea"/>
                <a:ea typeface="+mj-ea"/>
              </a:rPr>
              <a:t>两个导体串联时的总电阻为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串</a:t>
            </a:r>
            <a:r>
              <a:rPr lang="zh-CN" altLang="zh-CN" sz="2400" dirty="0" smtClean="0">
                <a:latin typeface="+mj-ea"/>
                <a:ea typeface="+mj-ea"/>
              </a:rPr>
              <a:t>、并联时的总电阻为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并</a:t>
            </a:r>
            <a:r>
              <a:rPr lang="zh-CN" altLang="zh-CN" sz="2400" dirty="0" smtClean="0">
                <a:latin typeface="+mj-ea"/>
                <a:ea typeface="+mj-ea"/>
              </a:rPr>
              <a:t>，则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串</a:t>
            </a:r>
            <a:r>
              <a:rPr lang="zh-CN" altLang="zh-CN" sz="2400" dirty="0" smtClean="0">
                <a:latin typeface="+mj-ea"/>
                <a:ea typeface="+mj-ea"/>
              </a:rPr>
              <a:t>、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并</a:t>
            </a:r>
            <a:r>
              <a:rPr lang="zh-CN" altLang="zh-CN" sz="2400" dirty="0" smtClean="0">
                <a:latin typeface="+mj-ea"/>
                <a:ea typeface="+mj-ea"/>
              </a:rPr>
              <a:t>的关系是（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A</a:t>
            </a:r>
            <a:r>
              <a:rPr lang="zh-CN" altLang="zh-CN" sz="2400" dirty="0" smtClean="0">
                <a:latin typeface="+mj-ea"/>
                <a:ea typeface="+mj-ea"/>
              </a:rPr>
              <a:t>．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串</a:t>
            </a:r>
            <a:r>
              <a:rPr lang="zh-CN" altLang="zh-CN" sz="2400" dirty="0" smtClean="0">
                <a:latin typeface="+mj-ea"/>
                <a:ea typeface="+mj-ea"/>
              </a:rPr>
              <a:t>一定大于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并</a:t>
            </a:r>
            <a:r>
              <a:rPr lang="en-US" altLang="zh-CN" sz="2400" dirty="0" smtClean="0">
                <a:latin typeface="+mj-ea"/>
                <a:ea typeface="+mj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B</a:t>
            </a:r>
            <a:r>
              <a:rPr lang="zh-CN" altLang="zh-CN" sz="2400" dirty="0" smtClean="0">
                <a:latin typeface="+mj-ea"/>
                <a:ea typeface="+mj-ea"/>
              </a:rPr>
              <a:t>．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串</a:t>
            </a:r>
            <a:r>
              <a:rPr lang="zh-CN" altLang="zh-CN" sz="2400" dirty="0" smtClean="0">
                <a:latin typeface="+mj-ea"/>
                <a:ea typeface="+mj-ea"/>
              </a:rPr>
              <a:t>可能小于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并</a:t>
            </a:r>
            <a:r>
              <a:rPr lang="en-US" altLang="zh-CN" sz="2400" dirty="0" smtClean="0">
                <a:latin typeface="+mj-ea"/>
                <a:ea typeface="+mj-ea"/>
              </a:rPr>
              <a:t>	</a:t>
            </a:r>
            <a:endParaRPr lang="zh-CN" altLang="zh-CN" sz="24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C</a:t>
            </a:r>
            <a:r>
              <a:rPr lang="zh-CN" altLang="zh-CN" sz="2400" dirty="0" smtClean="0">
                <a:latin typeface="+mj-ea"/>
                <a:ea typeface="+mj-ea"/>
              </a:rPr>
              <a:t>．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串</a:t>
            </a:r>
            <a:r>
              <a:rPr lang="zh-CN" altLang="zh-CN" sz="2400" dirty="0" smtClean="0">
                <a:latin typeface="+mj-ea"/>
                <a:ea typeface="+mj-ea"/>
              </a:rPr>
              <a:t>可能等于</a:t>
            </a:r>
            <a:r>
              <a:rPr lang="en-US" altLang="zh-CN" sz="2400" dirty="0" smtClean="0">
                <a:latin typeface="+mj-ea"/>
                <a:ea typeface="+mj-ea"/>
              </a:rPr>
              <a:t>R</a:t>
            </a:r>
            <a:r>
              <a:rPr lang="zh-CN" altLang="zh-CN" sz="2400" baseline="-25000" dirty="0" smtClean="0">
                <a:latin typeface="+mj-ea"/>
                <a:ea typeface="+mj-ea"/>
              </a:rPr>
              <a:t>并</a:t>
            </a:r>
            <a:r>
              <a:rPr lang="en-US" altLang="zh-CN" sz="2400" dirty="0" smtClean="0">
                <a:latin typeface="+mj-ea"/>
                <a:ea typeface="+mj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D</a:t>
            </a:r>
            <a:r>
              <a:rPr lang="zh-CN" altLang="zh-CN" sz="2400" dirty="0" smtClean="0">
                <a:latin typeface="+mj-ea"/>
                <a:ea typeface="+mj-ea"/>
              </a:rPr>
              <a:t>．缺乏条件无法判断</a:t>
            </a:r>
            <a:endParaRPr lang="zh-CN" altLang="zh-CN" sz="240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00192" y="1561143"/>
            <a:ext cx="34817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A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23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1"/>
            <a:ext cx="8280920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2</a:t>
            </a:r>
            <a:r>
              <a:rPr lang="zh-CN" altLang="zh-CN" sz="2400" b="1" dirty="0" smtClean="0">
                <a:latin typeface="+mn-ea"/>
              </a:rPr>
              <a:t>．（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静安区一模）</a:t>
            </a:r>
            <a:r>
              <a:rPr lang="zh-CN" altLang="zh-CN" sz="2400" dirty="0" smtClean="0">
                <a:latin typeface="+mn-ea"/>
              </a:rPr>
              <a:t>若家中每多使用一盏照明灯，则家庭电路的（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．总电流变小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．总电流变大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．总电阻变大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．总电阻不变</a:t>
            </a:r>
            <a:endParaRPr lang="zh-CN" altLang="zh-CN" sz="24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5736" y="1344584"/>
            <a:ext cx="3385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B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782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6163"/>
            <a:ext cx="8280920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3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香坊区模拟）</a:t>
            </a:r>
            <a:r>
              <a:rPr lang="zh-CN" altLang="zh-CN" sz="2200" dirty="0" smtClean="0"/>
              <a:t>如图所示，</a:t>
            </a:r>
            <a:r>
              <a:rPr lang="en-US" altLang="zh-CN" sz="2200" dirty="0" smtClean="0"/>
              <a:t>AB</a:t>
            </a:r>
            <a:r>
              <a:rPr lang="zh-CN" altLang="zh-CN" sz="2200" dirty="0" smtClean="0"/>
              <a:t>和</a:t>
            </a:r>
            <a:r>
              <a:rPr lang="en-US" altLang="zh-CN" sz="2200" dirty="0" smtClean="0"/>
              <a:t>BC</a:t>
            </a:r>
            <a:r>
              <a:rPr lang="zh-CN" altLang="zh-CN" sz="2200" dirty="0" smtClean="0"/>
              <a:t>是由铝制成的长度相同、横截面积不同的两段导体，将它们串联后连入电路中，下列说法正确的是（　　）</a:t>
            </a:r>
            <a:r>
              <a:rPr lang="en-US" altLang="zh-CN" sz="22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</a:t>
            </a:r>
            <a:r>
              <a:rPr lang="en-US" altLang="zh-CN" sz="2200" dirty="0" smtClean="0"/>
              <a:t>AB</a:t>
            </a:r>
            <a:r>
              <a:rPr lang="zh-CN" altLang="zh-CN" sz="2200" dirty="0" smtClean="0"/>
              <a:t>段的电阻小于</a:t>
            </a:r>
            <a:r>
              <a:rPr lang="en-US" altLang="zh-CN" sz="2200" dirty="0" smtClean="0"/>
              <a:t>BC</a:t>
            </a:r>
            <a:r>
              <a:rPr lang="zh-CN" altLang="zh-CN" sz="2200" dirty="0" smtClean="0"/>
              <a:t>段的电阻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．这两段金属导体中的电流是由正电荷定向移动形成的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．通电相同时间，</a:t>
            </a:r>
            <a:r>
              <a:rPr lang="en-US" altLang="zh-CN" sz="2200" dirty="0" smtClean="0"/>
              <a:t>AB</a:t>
            </a:r>
            <a:r>
              <a:rPr lang="zh-CN" altLang="zh-CN" sz="2200" dirty="0" smtClean="0"/>
              <a:t>段消耗的电能大于</a:t>
            </a:r>
            <a:r>
              <a:rPr lang="en-US" altLang="zh-CN" sz="2200" dirty="0" smtClean="0"/>
              <a:t>BC</a:t>
            </a:r>
            <a:r>
              <a:rPr lang="zh-CN" altLang="zh-CN" sz="2200" dirty="0" smtClean="0"/>
              <a:t>段消耗的电能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．若将</a:t>
            </a:r>
            <a:r>
              <a:rPr lang="en-US" altLang="zh-CN" sz="2200" dirty="0" smtClean="0"/>
              <a:t>AB</a:t>
            </a:r>
            <a:r>
              <a:rPr lang="zh-CN" altLang="zh-CN" sz="2200" dirty="0" smtClean="0"/>
              <a:t>段材料换成铜，其他条件不变，这两段导体的总电阻将变大</a:t>
            </a:r>
          </a:p>
        </p:txBody>
      </p:sp>
      <p:pic>
        <p:nvPicPr>
          <p:cNvPr id="3686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1633329"/>
            <a:ext cx="1512168" cy="655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2915816" y="1488957"/>
            <a:ext cx="3353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C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1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20891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4</a:t>
            </a:r>
            <a:r>
              <a:rPr lang="zh-CN" altLang="zh-CN" sz="2400" b="1" dirty="0" smtClean="0">
                <a:latin typeface="+mn-ea"/>
              </a:rPr>
              <a:t>．（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广元）</a:t>
            </a:r>
            <a:r>
              <a:rPr lang="zh-CN" altLang="zh-CN" sz="2400" dirty="0" smtClean="0">
                <a:latin typeface="+mn-ea"/>
              </a:rPr>
              <a:t>如图所示电路中，电源电压保持不变，闭合开关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zh-CN" altLang="zh-CN" sz="2400" dirty="0" smtClean="0">
                <a:latin typeface="+mn-ea"/>
              </a:rPr>
              <a:t>，灯泡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zh-CN" altLang="zh-CN" sz="2400" dirty="0" smtClean="0">
                <a:latin typeface="+mn-ea"/>
              </a:rPr>
              <a:t>发光，电流表有示数，电压表的示数几乎为零，则下列判断中正确的是（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．电阻</a:t>
            </a:r>
            <a:r>
              <a:rPr lang="en-US" altLang="zh-CN" sz="2400" dirty="0" smtClean="0">
                <a:latin typeface="+mn-ea"/>
              </a:rPr>
              <a:t>R</a:t>
            </a:r>
            <a:r>
              <a:rPr lang="zh-CN" altLang="zh-CN" sz="2400" dirty="0" smtClean="0">
                <a:latin typeface="+mn-ea"/>
              </a:rPr>
              <a:t>断路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．电阻</a:t>
            </a:r>
            <a:r>
              <a:rPr lang="en-US" altLang="zh-CN" sz="2400" dirty="0" smtClean="0">
                <a:latin typeface="+mn-ea"/>
              </a:rPr>
              <a:t>R</a:t>
            </a:r>
            <a:r>
              <a:rPr lang="zh-CN" altLang="zh-CN" sz="2400" dirty="0" smtClean="0">
                <a:latin typeface="+mn-ea"/>
              </a:rPr>
              <a:t>短路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zh-CN" altLang="zh-CN" sz="2400" dirty="0" smtClean="0">
                <a:latin typeface="+mn-ea"/>
              </a:rPr>
              <a:t>断路</a:t>
            </a:r>
            <a:r>
              <a:rPr lang="en-US" altLang="zh-CN" sz="2400" dirty="0" smtClean="0">
                <a:latin typeface="+mn-ea"/>
              </a:rPr>
              <a:t>	      D</a:t>
            </a:r>
            <a:r>
              <a:rPr lang="zh-CN" altLang="zh-CN" sz="2400" dirty="0" smtClean="0">
                <a:latin typeface="+mn-ea"/>
              </a:rPr>
              <a:t>．灯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zh-CN" altLang="zh-CN" sz="2400" dirty="0" smtClean="0">
                <a:latin typeface="+mn-ea"/>
              </a:rPr>
              <a:t>短路</a:t>
            </a:r>
          </a:p>
        </p:txBody>
      </p:sp>
      <p:sp>
        <p:nvSpPr>
          <p:cNvPr id="3" name="矩形 2"/>
          <p:cNvSpPr/>
          <p:nvPr/>
        </p:nvSpPr>
        <p:spPr>
          <a:xfrm>
            <a:off x="4644008" y="1777702"/>
            <a:ext cx="3385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B</a:t>
            </a:r>
            <a:endParaRPr lang="zh-CN" altLang="en-US" sz="2200">
              <a:solidFill>
                <a:srgbClr val="FF0000"/>
              </a:solidFill>
            </a:endParaRPr>
          </a:p>
        </p:txBody>
      </p:sp>
      <p:pic>
        <p:nvPicPr>
          <p:cNvPr id="3789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2160" y="2788309"/>
            <a:ext cx="1800200" cy="13234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3559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622721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5</a:t>
            </a:r>
            <a:r>
              <a:rPr lang="zh-CN" altLang="zh-CN" sz="2400" b="1" dirty="0" smtClean="0">
                <a:latin typeface="+mn-ea"/>
              </a:rPr>
              <a:t>．（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襄阳）</a:t>
            </a:r>
            <a:r>
              <a:rPr lang="zh-CN" altLang="zh-CN" sz="2400" dirty="0" smtClean="0">
                <a:latin typeface="+mn-ea"/>
              </a:rPr>
              <a:t>在如图所示的电路中，闭合电键</a:t>
            </a:r>
            <a:r>
              <a:rPr lang="en-US" altLang="zh-CN" sz="2400" dirty="0" smtClean="0">
                <a:latin typeface="+mn-ea"/>
              </a:rPr>
              <a:t>S</a:t>
            </a:r>
            <a:r>
              <a:rPr lang="zh-CN" altLang="zh-CN" sz="2400" dirty="0" smtClean="0">
                <a:latin typeface="+mn-ea"/>
              </a:rPr>
              <a:t>，两个灯泡均不亮，电流表无示数，两个电压表的示数相等且等于电源电压，则电路故障可能是（　　）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断路</a:t>
            </a:r>
            <a:r>
              <a:rPr lang="en-US" altLang="zh-CN" sz="2400" dirty="0" smtClean="0">
                <a:latin typeface="+mn-ea"/>
              </a:rPr>
              <a:t>	B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断路</a:t>
            </a:r>
            <a:r>
              <a:rPr lang="en-US" altLang="zh-CN" sz="24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zh-CN" altLang="zh-CN" sz="2400" dirty="0" smtClean="0">
                <a:latin typeface="+mn-ea"/>
              </a:rPr>
              <a:t>短路</a:t>
            </a:r>
            <a:r>
              <a:rPr lang="en-US" altLang="zh-CN" sz="2400" dirty="0" smtClean="0">
                <a:latin typeface="+mn-ea"/>
              </a:rPr>
              <a:t>	D</a:t>
            </a:r>
            <a:r>
              <a:rPr lang="zh-CN" altLang="zh-CN" sz="2400" dirty="0" smtClean="0">
                <a:latin typeface="+mn-ea"/>
              </a:rPr>
              <a:t>．</a:t>
            </a:r>
            <a:r>
              <a:rPr lang="en-US" altLang="zh-CN" sz="2400" dirty="0" smtClean="0">
                <a:latin typeface="+mn-ea"/>
              </a:rPr>
              <a:t>L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zh-CN" altLang="zh-CN" sz="2400" dirty="0" smtClean="0">
                <a:latin typeface="+mn-ea"/>
              </a:rPr>
              <a:t>短路</a:t>
            </a:r>
          </a:p>
        </p:txBody>
      </p:sp>
      <p:pic>
        <p:nvPicPr>
          <p:cNvPr id="3891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24128" y="2716122"/>
            <a:ext cx="1922008" cy="1515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4572000" y="1849888"/>
            <a:ext cx="34817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A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46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478349"/>
            <a:ext cx="8352928" cy="2638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+mn-ea"/>
              </a:rPr>
              <a:t>6</a:t>
            </a:r>
            <a:r>
              <a:rPr lang="zh-CN" altLang="zh-CN" sz="2200" b="1" dirty="0" smtClean="0">
                <a:latin typeface="+mn-ea"/>
              </a:rPr>
              <a:t>．（</a:t>
            </a:r>
            <a:r>
              <a:rPr lang="en-US" altLang="zh-CN" sz="2200" b="1" dirty="0" smtClean="0">
                <a:latin typeface="+mn-ea"/>
              </a:rPr>
              <a:t>2021</a:t>
            </a:r>
            <a:r>
              <a:rPr lang="zh-CN" altLang="zh-CN" sz="2200" b="1" dirty="0" smtClean="0">
                <a:latin typeface="+mn-ea"/>
              </a:rPr>
              <a:t>•</a:t>
            </a:r>
            <a:r>
              <a:rPr lang="zh-CN" altLang="zh-CN" sz="2200" b="1" dirty="0" smtClean="0">
                <a:latin typeface="+mn-ea"/>
              </a:rPr>
              <a:t>恩施州）</a:t>
            </a:r>
            <a:r>
              <a:rPr lang="zh-CN" altLang="zh-CN" sz="2200" dirty="0" smtClean="0">
                <a:latin typeface="+mn-ea"/>
              </a:rPr>
              <a:t>如图所示的实验电路中，闭合开关，移动滑动变阻器的滑片，发现电压表有示数但无明显变化电流表有示数并且有变化，小灯泡不亮。则可能的故障原因是（　　）</a:t>
            </a:r>
            <a:r>
              <a:rPr lang="en-US" altLang="zh-CN" sz="2200" dirty="0" smtClean="0">
                <a:latin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．小灯泡断路</a:t>
            </a:r>
            <a:r>
              <a:rPr lang="en-US" altLang="zh-CN" sz="2200" dirty="0" smtClean="0">
                <a:latin typeface="+mn-ea"/>
              </a:rPr>
              <a:t>	B</a:t>
            </a:r>
            <a:r>
              <a:rPr lang="zh-CN" altLang="zh-CN" sz="2200" dirty="0" smtClean="0">
                <a:latin typeface="+mn-ea"/>
              </a:rPr>
              <a:t>．小灯泡短路</a:t>
            </a:r>
            <a:r>
              <a:rPr lang="en-US" altLang="zh-CN" sz="2200" dirty="0" smtClean="0">
                <a:latin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dirty="0" smtClean="0">
                <a:latin typeface="+mn-ea"/>
              </a:rPr>
              <a:t>．变阻器短路</a:t>
            </a:r>
            <a:r>
              <a:rPr lang="en-US" altLang="zh-CN" sz="2200" dirty="0" smtClean="0">
                <a:latin typeface="+mn-ea"/>
              </a:rPr>
              <a:t>	D</a:t>
            </a:r>
            <a:r>
              <a:rPr lang="zh-CN" altLang="zh-CN" sz="2200" dirty="0" smtClean="0">
                <a:latin typeface="+mn-ea"/>
              </a:rPr>
              <a:t>．变阻器断路</a:t>
            </a:r>
          </a:p>
        </p:txBody>
      </p:sp>
      <p:pic>
        <p:nvPicPr>
          <p:cNvPr id="3993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92081" y="2788309"/>
            <a:ext cx="2505075" cy="1766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6228184" y="1561143"/>
            <a:ext cx="3385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B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9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>
            <a:spLocks noChangeArrowheads="1"/>
          </p:cNvSpPr>
          <p:nvPr/>
        </p:nvSpPr>
        <p:spPr bwMode="auto">
          <a:xfrm>
            <a:off x="3419477" y="1329929"/>
            <a:ext cx="18002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学习目标</a:t>
            </a:r>
            <a:endParaRPr lang="zh-CN" altLang="en-US"/>
          </a:p>
        </p:txBody>
      </p:sp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612775" y="1924051"/>
            <a:ext cx="7920038" cy="231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知道串联电路电阻的特点；会利用欧姆定律及串联电阻的特点分析有关问题。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知道并联电路电阻的特点；会利用欧姆定律及并联电阻的特点分析有关问题。</a:t>
            </a:r>
          </a:p>
        </p:txBody>
      </p:sp>
      <p:sp>
        <p:nvSpPr>
          <p:cNvPr id="8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9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10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46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6"/>
            <a:ext cx="8280920" cy="3147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+mn-ea"/>
              </a:rPr>
              <a:t>7</a:t>
            </a:r>
            <a:r>
              <a:rPr lang="zh-CN" altLang="zh-CN" sz="2200" b="1" dirty="0" smtClean="0">
                <a:latin typeface="+mn-ea"/>
              </a:rPr>
              <a:t>．（</a:t>
            </a:r>
            <a:r>
              <a:rPr lang="en-US" altLang="zh-CN" sz="2200" b="1" dirty="0" smtClean="0">
                <a:latin typeface="+mn-ea"/>
              </a:rPr>
              <a:t>2021</a:t>
            </a:r>
            <a:r>
              <a:rPr lang="zh-CN" altLang="zh-CN" sz="2200" b="1" dirty="0" smtClean="0">
                <a:latin typeface="+mn-ea"/>
              </a:rPr>
              <a:t>•</a:t>
            </a:r>
            <a:r>
              <a:rPr lang="zh-CN" altLang="zh-CN" sz="2200" b="1" dirty="0" smtClean="0">
                <a:latin typeface="+mn-ea"/>
              </a:rPr>
              <a:t>江西模拟）</a:t>
            </a:r>
            <a:r>
              <a:rPr lang="zh-CN" altLang="zh-CN" sz="2200" dirty="0" smtClean="0">
                <a:latin typeface="+mn-ea"/>
              </a:rPr>
              <a:t>如图所示，电源电压保持不变，闭合开关</a:t>
            </a:r>
            <a:r>
              <a:rPr lang="en-US" altLang="zh-CN" sz="2200" dirty="0" smtClean="0">
                <a:latin typeface="+mn-ea"/>
              </a:rPr>
              <a:t>S</a:t>
            </a:r>
            <a:r>
              <a:rPr lang="zh-CN" altLang="zh-CN" sz="2200" dirty="0" smtClean="0">
                <a:latin typeface="+mn-ea"/>
              </a:rPr>
              <a:t>后，将滑动变阻器</a:t>
            </a:r>
            <a:r>
              <a:rPr lang="en-US" altLang="zh-CN" sz="2200" dirty="0" smtClean="0">
                <a:latin typeface="+mn-ea"/>
              </a:rPr>
              <a:t>R</a:t>
            </a:r>
            <a:r>
              <a:rPr lang="zh-CN" altLang="zh-CN" sz="2200" dirty="0" smtClean="0">
                <a:latin typeface="+mn-ea"/>
              </a:rPr>
              <a:t>的滑片</a:t>
            </a:r>
            <a:r>
              <a:rPr lang="en-US" altLang="zh-CN" sz="2200" dirty="0" smtClean="0">
                <a:latin typeface="+mn-ea"/>
              </a:rPr>
              <a:t>P</a:t>
            </a:r>
            <a:r>
              <a:rPr lang="zh-CN" altLang="zh-CN" sz="2200" dirty="0" smtClean="0">
                <a:latin typeface="+mn-ea"/>
              </a:rPr>
              <a:t>向右滑动，下列说法正确的是（　　）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A</a:t>
            </a:r>
            <a:r>
              <a:rPr lang="zh-CN" altLang="zh-CN" sz="2200" dirty="0" smtClean="0">
                <a:latin typeface="+mn-ea"/>
              </a:rPr>
              <a:t>．灯泡</a:t>
            </a:r>
            <a:r>
              <a:rPr lang="en-US" altLang="zh-CN" sz="2200" dirty="0" smtClean="0">
                <a:latin typeface="+mn-ea"/>
              </a:rPr>
              <a:t> L</a:t>
            </a:r>
            <a:r>
              <a:rPr lang="zh-CN" altLang="zh-CN" sz="2200" dirty="0" smtClean="0">
                <a:latin typeface="+mn-ea"/>
              </a:rPr>
              <a:t>亮度变暗，电压表</a:t>
            </a:r>
            <a:r>
              <a:rPr lang="en-US" altLang="zh-CN" sz="2200" dirty="0" smtClean="0">
                <a:latin typeface="+mn-ea"/>
              </a:rPr>
              <a:t>V</a:t>
            </a:r>
            <a:r>
              <a:rPr lang="zh-CN" altLang="zh-CN" sz="2200" dirty="0" smtClean="0">
                <a:latin typeface="+mn-ea"/>
              </a:rPr>
              <a:t>的示数不变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B</a:t>
            </a:r>
            <a:r>
              <a:rPr lang="zh-CN" altLang="zh-CN" sz="2200" dirty="0" smtClean="0">
                <a:latin typeface="+mn-ea"/>
              </a:rPr>
              <a:t>．灯泡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亮度不变，电流表</a:t>
            </a:r>
            <a:r>
              <a:rPr lang="en-US" altLang="zh-CN" sz="2200" dirty="0" smtClean="0">
                <a:latin typeface="+mn-ea"/>
              </a:rPr>
              <a:t>A</a:t>
            </a:r>
            <a:r>
              <a:rPr lang="en-US" altLang="zh-CN" sz="2200" baseline="-25000" dirty="0" smtClean="0">
                <a:latin typeface="+mn-ea"/>
              </a:rPr>
              <a:t>2</a:t>
            </a:r>
            <a:r>
              <a:rPr lang="zh-CN" altLang="zh-CN" sz="2200" dirty="0" smtClean="0">
                <a:latin typeface="+mn-ea"/>
              </a:rPr>
              <a:t>的示数变小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C</a:t>
            </a:r>
            <a:r>
              <a:rPr lang="zh-CN" altLang="zh-CN" sz="2200" dirty="0" smtClean="0">
                <a:latin typeface="+mn-ea"/>
              </a:rPr>
              <a:t>．灯泡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亮度变暗，电压表</a:t>
            </a:r>
            <a:r>
              <a:rPr lang="en-US" altLang="zh-CN" sz="2200" dirty="0" smtClean="0">
                <a:latin typeface="+mn-ea"/>
              </a:rPr>
              <a:t>V</a:t>
            </a:r>
            <a:r>
              <a:rPr lang="zh-CN" altLang="zh-CN" sz="2200" dirty="0" smtClean="0">
                <a:latin typeface="+mn-ea"/>
              </a:rPr>
              <a:t>的示数变小</a:t>
            </a:r>
            <a:r>
              <a:rPr lang="en-US" altLang="zh-CN" sz="2200" dirty="0" smtClean="0">
                <a:latin typeface="+mn-ea"/>
              </a:rPr>
              <a:t>	</a:t>
            </a:r>
            <a:endParaRPr lang="zh-CN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D</a:t>
            </a:r>
            <a:r>
              <a:rPr lang="zh-CN" altLang="zh-CN" sz="2200" dirty="0" smtClean="0">
                <a:latin typeface="+mn-ea"/>
              </a:rPr>
              <a:t>．灯泡</a:t>
            </a:r>
            <a:r>
              <a:rPr lang="en-US" altLang="zh-CN" sz="2200" dirty="0" smtClean="0">
                <a:latin typeface="+mn-ea"/>
              </a:rPr>
              <a:t>L</a:t>
            </a:r>
            <a:r>
              <a:rPr lang="zh-CN" altLang="zh-CN" sz="2200" dirty="0" smtClean="0">
                <a:latin typeface="+mn-ea"/>
              </a:rPr>
              <a:t>亮度不变，电流表</a:t>
            </a:r>
            <a:r>
              <a:rPr lang="en-US" altLang="zh-CN" sz="2200" dirty="0" smtClean="0">
                <a:latin typeface="+mn-ea"/>
              </a:rPr>
              <a:t>A</a:t>
            </a:r>
            <a:r>
              <a:rPr lang="en-US" altLang="zh-CN" sz="2200" baseline="-25000" dirty="0" smtClean="0">
                <a:latin typeface="+mn-ea"/>
              </a:rPr>
              <a:t>1</a:t>
            </a:r>
            <a:r>
              <a:rPr lang="zh-CN" altLang="zh-CN" sz="2200" dirty="0" smtClean="0">
                <a:latin typeface="+mn-ea"/>
              </a:rPr>
              <a:t>的示数不变</a:t>
            </a:r>
          </a:p>
        </p:txBody>
      </p:sp>
      <p:pic>
        <p:nvPicPr>
          <p:cNvPr id="4096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28184" y="3077054"/>
            <a:ext cx="2103288" cy="1515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7956376" y="1128026"/>
            <a:ext cx="3385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B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419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6163"/>
            <a:ext cx="8568952" cy="4257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8</a:t>
            </a:r>
            <a:r>
              <a:rPr lang="zh-CN" altLang="zh-CN" sz="2000" b="1" dirty="0" smtClean="0"/>
              <a:t>．（</a:t>
            </a:r>
            <a:r>
              <a:rPr lang="en-US" altLang="zh-CN" sz="2000" b="1" dirty="0" smtClean="0"/>
              <a:t>2021</a:t>
            </a:r>
            <a:r>
              <a:rPr lang="zh-CN" altLang="zh-CN" sz="2000" b="1" dirty="0" smtClean="0"/>
              <a:t>•</a:t>
            </a:r>
            <a:r>
              <a:rPr lang="zh-CN" altLang="zh-CN" sz="2000" b="1" dirty="0" smtClean="0"/>
              <a:t>山西模拟）</a:t>
            </a:r>
            <a:r>
              <a:rPr lang="zh-CN" altLang="zh-CN" sz="2000" dirty="0" smtClean="0"/>
              <a:t>疫情期间，手持式电子测温仪最为常见，如图甲是某款电子测温仪，图乙是它内部的原理图，其中电源电压保持不变，</a:t>
            </a:r>
            <a:r>
              <a:rPr lang="en-US" altLang="zh-CN" sz="2000" dirty="0" smtClean="0"/>
              <a:t>R</a:t>
            </a:r>
            <a:r>
              <a:rPr lang="zh-CN" altLang="zh-CN" sz="2000" dirty="0" smtClean="0"/>
              <a:t>是热敏电阻，用于靠近人体测温，定值电阻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0</a:t>
            </a:r>
            <a:r>
              <a:rPr lang="zh-CN" altLang="zh-CN" sz="2000" dirty="0" smtClean="0"/>
              <a:t>为保护电阻；在测人的体温时，当被测温者体温较高时，显示仪的示数也会变大。正常条件下关于此测温仪，下列分析正确的是（　　）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A</a:t>
            </a:r>
            <a:r>
              <a:rPr lang="zh-CN" altLang="zh-CN" sz="2000" dirty="0" smtClean="0"/>
              <a:t>．显示仪是由电流表改装成的</a:t>
            </a:r>
            <a:r>
              <a:rPr lang="en-US" altLang="zh-CN" sz="2000" dirty="0" smtClean="0"/>
              <a:t>	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B</a:t>
            </a:r>
            <a:r>
              <a:rPr lang="zh-CN" altLang="zh-CN" sz="2000" dirty="0" smtClean="0"/>
              <a:t>．被测温者温度越高，电路消耗的电功率越大</a:t>
            </a:r>
            <a:r>
              <a:rPr lang="en-US" altLang="zh-CN" sz="2000" dirty="0" smtClean="0"/>
              <a:t>	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C</a:t>
            </a:r>
            <a:r>
              <a:rPr lang="zh-CN" altLang="zh-CN" sz="2000" dirty="0" smtClean="0"/>
              <a:t>．热敏电阻</a:t>
            </a:r>
            <a:r>
              <a:rPr lang="en-US" altLang="zh-CN" sz="2000" dirty="0" smtClean="0"/>
              <a:t>R</a:t>
            </a:r>
            <a:r>
              <a:rPr lang="zh-CN" altLang="zh-CN" sz="2000" dirty="0" smtClean="0"/>
              <a:t>随着温度的升高阻值增大</a:t>
            </a:r>
            <a:r>
              <a:rPr lang="en-US" altLang="zh-CN" sz="2000" dirty="0" smtClean="0"/>
              <a:t>	</a:t>
            </a:r>
            <a:endParaRPr lang="zh-CN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D</a:t>
            </a:r>
            <a:r>
              <a:rPr lang="zh-CN" altLang="zh-CN" sz="2000" dirty="0" smtClean="0"/>
              <a:t>．将</a:t>
            </a:r>
            <a:r>
              <a:rPr lang="en-US" altLang="zh-CN" sz="2000" dirty="0" smtClean="0"/>
              <a:t>R</a:t>
            </a:r>
            <a:r>
              <a:rPr lang="en-US" altLang="zh-CN" sz="2000" baseline="-25000" dirty="0" smtClean="0"/>
              <a:t>0</a:t>
            </a:r>
            <a:r>
              <a:rPr lang="zh-CN" altLang="zh-CN" sz="2000" dirty="0" smtClean="0"/>
              <a:t>更换为阻值更大的电阻，测相同温度，显示仪示数变小</a:t>
            </a:r>
          </a:p>
        </p:txBody>
      </p:sp>
      <p:pic>
        <p:nvPicPr>
          <p:cNvPr id="4198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56177" y="2427378"/>
            <a:ext cx="2292871" cy="1234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2771800" y="2283005"/>
            <a:ext cx="33855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B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71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8349"/>
            <a:ext cx="8352928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9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武侯区模拟）</a:t>
            </a:r>
            <a:r>
              <a:rPr lang="zh-CN" altLang="zh-CN" sz="2200" dirty="0" smtClean="0"/>
              <a:t>图甲是身高、体重测量仪，当体检者站在台面上时，能自动显示身高和体重。电路原理如图乙所示，电压表、电流表分别显示身高和体重的大小，压敏电阻</a:t>
            </a:r>
            <a:r>
              <a:rPr lang="en-US" altLang="zh-CN" sz="2200" dirty="0" smtClean="0"/>
              <a:t>R</a:t>
            </a:r>
            <a:r>
              <a:rPr lang="zh-CN" altLang="zh-CN" sz="2200" dirty="0" smtClean="0"/>
              <a:t>的阻值随压力增大而增大，滑片</a:t>
            </a:r>
            <a:r>
              <a:rPr lang="en-US" altLang="zh-CN" sz="2200" dirty="0" smtClean="0"/>
              <a:t>P</a:t>
            </a:r>
            <a:r>
              <a:rPr lang="zh-CN" altLang="zh-CN" sz="2200" dirty="0" smtClean="0"/>
              <a:t>随身高增高而上滑。下列分析正确的是（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．体重越大电流表示数越小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．身高越高通过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0</a:t>
            </a:r>
            <a:r>
              <a:rPr lang="zh-CN" altLang="zh-CN" sz="2200" dirty="0" smtClean="0"/>
              <a:t>的电流越大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．身高越高电压表示数越小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．体重越大电路消耗总功率越大</a:t>
            </a:r>
          </a:p>
        </p:txBody>
      </p:sp>
      <p:pic>
        <p:nvPicPr>
          <p:cNvPr id="4301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52120" y="2932681"/>
            <a:ext cx="1905000" cy="1451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8100392" y="2066447"/>
            <a:ext cx="34817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A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996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0535"/>
            <a:ext cx="8208912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10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2020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西宁）</a:t>
            </a:r>
            <a:r>
              <a:rPr lang="zh-CN" altLang="zh-CN" sz="2200" dirty="0" smtClean="0"/>
              <a:t>高速公路收费站对过往的超载货车实施计重收费，某同学结合所学物理知识设计了如图所示的计重秤原理图，以下说法正确的是（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．称重表其实是一个电压表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．电路中的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是没有作用的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．当车辆越重时，</a:t>
            </a:r>
            <a:r>
              <a:rPr lang="en-US" altLang="zh-CN" sz="2200" dirty="0" smtClean="0"/>
              <a:t>R</a:t>
            </a:r>
            <a:r>
              <a:rPr lang="zh-CN" altLang="zh-CN" sz="2200" dirty="0" smtClean="0"/>
              <a:t>连入电路的阻值越大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．当车辆越重时，称重表的示数越大</a:t>
            </a:r>
          </a:p>
        </p:txBody>
      </p:sp>
      <p:pic>
        <p:nvPicPr>
          <p:cNvPr id="4403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52120" y="1922075"/>
            <a:ext cx="2400300" cy="10980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3203848" y="1633329"/>
            <a:ext cx="3577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D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71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7" y="478350"/>
            <a:ext cx="8358557" cy="2288163"/>
          </a:xfrm>
          <a:prstGeom prst="rect">
            <a:avLst/>
          </a:prstGeom>
        </p:spPr>
        <p:txBody>
          <a:bodyPr wrap="square" lIns="65878" tIns="32939" rIns="65878" bIns="3293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11.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2021•</a:t>
            </a:r>
            <a:r>
              <a:rPr lang="zh-CN" altLang="zh-CN" sz="2400" b="1" dirty="0">
                <a:latin typeface="+mn-ea"/>
              </a:rPr>
              <a:t>常州）</a:t>
            </a:r>
            <a:r>
              <a:rPr lang="zh-CN" altLang="zh-CN" sz="2400" dirty="0">
                <a:latin typeface="+mn-ea"/>
              </a:rPr>
              <a:t>如图所示的电路中，</a:t>
            </a:r>
            <a:r>
              <a:rPr lang="en-US" altLang="zh-CN" sz="2400" dirty="0" smtClean="0">
                <a:latin typeface="+mn-ea"/>
              </a:rPr>
              <a:t>R</a:t>
            </a:r>
            <a:r>
              <a:rPr lang="en-US" altLang="zh-CN" sz="2400" baseline="-25000" dirty="0" smtClean="0">
                <a:latin typeface="+mn-ea"/>
              </a:rPr>
              <a:t>1</a:t>
            </a:r>
            <a:r>
              <a:rPr lang="en-US" altLang="zh-CN" sz="2400" dirty="0" smtClean="0">
                <a:latin typeface="+mn-ea"/>
              </a:rPr>
              <a:t>=10Ω</a:t>
            </a:r>
            <a:r>
              <a:rPr lang="zh-CN" altLang="en-US" sz="2400" dirty="0" smtClean="0">
                <a:latin typeface="+mn-ea"/>
              </a:rPr>
              <a:t>，</a:t>
            </a:r>
            <a:r>
              <a:rPr lang="en-US" altLang="zh-CN" sz="2400" dirty="0" smtClean="0">
                <a:latin typeface="+mn-ea"/>
              </a:rPr>
              <a:t>R</a:t>
            </a:r>
            <a:r>
              <a:rPr lang="en-US" altLang="zh-CN" sz="2400" baseline="-25000" dirty="0" smtClean="0">
                <a:latin typeface="+mn-ea"/>
              </a:rPr>
              <a:t>2</a:t>
            </a:r>
            <a:r>
              <a:rPr lang="en-US" altLang="zh-CN" sz="2400" dirty="0" smtClean="0">
                <a:latin typeface="+mn-ea"/>
              </a:rPr>
              <a:t>=30Ω</a:t>
            </a:r>
            <a:r>
              <a:rPr lang="zh-CN" altLang="zh-CN" sz="2400" dirty="0">
                <a:latin typeface="+mn-ea"/>
              </a:rPr>
              <a:t>．闭合开关</a:t>
            </a:r>
            <a:r>
              <a:rPr lang="en-US" altLang="zh-CN" sz="2400" dirty="0">
                <a:latin typeface="+mn-ea"/>
              </a:rPr>
              <a:t>S</a:t>
            </a:r>
            <a:r>
              <a:rPr lang="zh-CN" altLang="zh-CN" sz="2400" dirty="0">
                <a:latin typeface="+mn-ea"/>
              </a:rPr>
              <a:t>，电压表</a:t>
            </a:r>
            <a:r>
              <a:rPr lang="en-US" altLang="zh-CN" sz="2400" dirty="0">
                <a:latin typeface="+mn-ea"/>
              </a:rPr>
              <a:t>V</a:t>
            </a:r>
            <a:r>
              <a:rPr lang="en-US" altLang="zh-CN" sz="2400" baseline="-250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与</a:t>
            </a:r>
            <a:r>
              <a:rPr lang="en-US" altLang="zh-CN" sz="2400" dirty="0">
                <a:latin typeface="+mn-ea"/>
              </a:rPr>
              <a:t>V</a:t>
            </a:r>
            <a:r>
              <a:rPr lang="en-US" altLang="zh-CN" sz="2400" baseline="-250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的示数之比是（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A</a:t>
            </a:r>
            <a:r>
              <a:rPr lang="zh-CN" altLang="zh-CN" sz="2400" dirty="0">
                <a:latin typeface="+mn-ea"/>
              </a:rPr>
              <a:t>．</a:t>
            </a:r>
            <a:r>
              <a:rPr lang="en-US" altLang="zh-CN" sz="24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3	   B</a:t>
            </a:r>
            <a:r>
              <a:rPr lang="zh-CN" altLang="zh-CN" sz="2400" dirty="0">
                <a:latin typeface="+mn-ea"/>
              </a:rPr>
              <a:t>．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1	  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C</a:t>
            </a:r>
            <a:r>
              <a:rPr lang="zh-CN" altLang="zh-CN" sz="2400" dirty="0">
                <a:latin typeface="+mn-ea"/>
              </a:rPr>
              <a:t>．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4	  </a:t>
            </a:r>
            <a:r>
              <a:rPr lang="en-US" altLang="zh-CN" sz="2400" dirty="0" smtClean="0">
                <a:latin typeface="+mn-ea"/>
              </a:rPr>
              <a:t> D</a:t>
            </a:r>
            <a:r>
              <a:rPr lang="zh-CN" altLang="zh-CN" sz="2400" dirty="0">
                <a:latin typeface="+mn-ea"/>
              </a:rPr>
              <a:t>．</a:t>
            </a:r>
            <a:r>
              <a:rPr lang="en-US" altLang="zh-CN" sz="2400" dirty="0">
                <a:latin typeface="+mn-ea"/>
              </a:rPr>
              <a:t>4</a:t>
            </a:r>
            <a:r>
              <a:rPr lang="zh-CN" altLang="zh-CN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3</a:t>
            </a:r>
            <a:endParaRPr lang="zh-CN" altLang="zh-CN" sz="2400" dirty="0">
              <a:latin typeface="+mn-ea"/>
            </a:endParaRPr>
          </a:p>
        </p:txBody>
      </p:sp>
      <p:pic>
        <p:nvPicPr>
          <p:cNvPr id="3" name="图片 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66"/>
          <a:stretch>
            <a:fillRect/>
          </a:stretch>
        </p:blipFill>
        <p:spPr bwMode="auto">
          <a:xfrm>
            <a:off x="5292080" y="2499564"/>
            <a:ext cx="2057400" cy="1494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796136" y="1200212"/>
            <a:ext cx="3353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C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379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1" y="622722"/>
            <a:ext cx="7944439" cy="1732794"/>
          </a:xfrm>
          <a:prstGeom prst="rect">
            <a:avLst/>
          </a:prstGeom>
        </p:spPr>
        <p:txBody>
          <a:bodyPr wrap="square" lIns="65878" tIns="32939" rIns="65878" bIns="3293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12.</a:t>
            </a:r>
            <a:r>
              <a:rPr lang="zh-CN" altLang="zh-CN" sz="2400" b="1" dirty="0" smtClean="0">
                <a:latin typeface="+mn-ea"/>
              </a:rPr>
              <a:t>（</a:t>
            </a:r>
            <a:r>
              <a:rPr lang="en-US" altLang="zh-CN" sz="2400" b="1" dirty="0" smtClean="0">
                <a:latin typeface="+mn-ea"/>
              </a:rPr>
              <a:t>2020•</a:t>
            </a:r>
            <a:r>
              <a:rPr lang="zh-CN" altLang="zh-CN" sz="2400" b="1" dirty="0">
                <a:latin typeface="+mn-ea"/>
              </a:rPr>
              <a:t>江西）</a:t>
            </a:r>
            <a:r>
              <a:rPr lang="zh-CN" altLang="zh-CN" sz="2400" dirty="0">
                <a:latin typeface="+mn-ea"/>
              </a:rPr>
              <a:t>如图所示，闭合开关</a:t>
            </a:r>
            <a:r>
              <a:rPr lang="en-US" altLang="zh-CN" sz="2400" dirty="0">
                <a:latin typeface="+mn-ea"/>
              </a:rPr>
              <a:t>S</a:t>
            </a:r>
            <a:r>
              <a:rPr lang="zh-CN" altLang="zh-CN" sz="2400" dirty="0">
                <a:latin typeface="+mn-ea"/>
              </a:rPr>
              <a:t>，两电流表示数之比</a:t>
            </a:r>
            <a:r>
              <a:rPr lang="en-US" altLang="zh-CN" sz="2400" dirty="0">
                <a:latin typeface="+mn-ea"/>
              </a:rPr>
              <a:t>5</a:t>
            </a:r>
            <a:r>
              <a:rPr lang="zh-CN" altLang="zh-CN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3</a:t>
            </a:r>
            <a:r>
              <a:rPr lang="zh-CN" altLang="zh-CN" sz="2400" dirty="0">
                <a:latin typeface="+mn-ea"/>
              </a:rPr>
              <a:t>，则</a:t>
            </a:r>
            <a:r>
              <a:rPr lang="en-US" altLang="zh-CN" sz="2400" dirty="0">
                <a:latin typeface="+mn-ea"/>
              </a:rPr>
              <a:t>R</a:t>
            </a:r>
            <a:r>
              <a:rPr lang="en-US" altLang="zh-CN" sz="2400" baseline="-250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与</a:t>
            </a:r>
            <a:r>
              <a:rPr lang="en-US" altLang="zh-CN" sz="2400" dirty="0">
                <a:latin typeface="+mn-ea"/>
              </a:rPr>
              <a:t>R</a:t>
            </a:r>
            <a:r>
              <a:rPr lang="en-US" altLang="zh-CN" sz="2400" baseline="-25000" dirty="0">
                <a:latin typeface="+mn-ea"/>
              </a:rPr>
              <a:t>2</a:t>
            </a:r>
            <a:r>
              <a:rPr lang="zh-CN" altLang="zh-CN" sz="2400" dirty="0">
                <a:latin typeface="+mn-ea"/>
              </a:rPr>
              <a:t>两端的电压之比</a:t>
            </a:r>
            <a:r>
              <a:rPr lang="en-US" altLang="zh-CN" sz="2400" dirty="0">
                <a:latin typeface="+mn-ea"/>
              </a:rPr>
              <a:t>U</a:t>
            </a:r>
            <a:r>
              <a:rPr lang="en-US" altLang="zh-CN" sz="2400" baseline="-250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U</a:t>
            </a:r>
            <a:r>
              <a:rPr lang="en-US" altLang="zh-CN" sz="2400" baseline="-25000" dirty="0">
                <a:latin typeface="+mn-ea"/>
              </a:rPr>
              <a:t>2</a:t>
            </a:r>
            <a:r>
              <a:rPr lang="en-US" altLang="zh-CN" sz="2400" dirty="0">
                <a:latin typeface="+mn-ea"/>
              </a:rPr>
              <a:t>=</a:t>
            </a:r>
            <a:r>
              <a:rPr lang="zh-CN" altLang="zh-CN" sz="2400" u="sng" dirty="0">
                <a:latin typeface="+mn-ea"/>
              </a:rPr>
              <a:t>　</a:t>
            </a:r>
            <a:r>
              <a:rPr lang="en-US" altLang="zh-CN" sz="2400" u="sng" dirty="0">
                <a:latin typeface="+mn-ea"/>
              </a:rPr>
              <a:t>  </a:t>
            </a:r>
            <a:r>
              <a:rPr lang="en-US" altLang="zh-CN" sz="2400" u="sng" dirty="0" smtClean="0">
                <a:latin typeface="+mn-ea"/>
              </a:rPr>
              <a:t>    </a:t>
            </a:r>
            <a:r>
              <a:rPr lang="zh-CN" altLang="zh-CN" sz="2400" dirty="0">
                <a:latin typeface="+mn-ea"/>
              </a:rPr>
              <a:t>．电阻之比</a:t>
            </a:r>
            <a:r>
              <a:rPr lang="en-US" altLang="zh-CN" sz="2400" dirty="0">
                <a:latin typeface="+mn-ea"/>
              </a:rPr>
              <a:t>R</a:t>
            </a:r>
            <a:r>
              <a:rPr lang="en-US" altLang="zh-CN" sz="2400" baseline="-25000" dirty="0">
                <a:latin typeface="+mn-ea"/>
              </a:rPr>
              <a:t>1</a:t>
            </a:r>
            <a:r>
              <a:rPr lang="zh-CN" altLang="zh-CN" sz="2400" dirty="0">
                <a:latin typeface="+mn-ea"/>
              </a:rPr>
              <a:t>：</a:t>
            </a:r>
            <a:r>
              <a:rPr lang="en-US" altLang="zh-CN" sz="2400" dirty="0">
                <a:latin typeface="+mn-ea"/>
              </a:rPr>
              <a:t>R</a:t>
            </a:r>
            <a:r>
              <a:rPr lang="en-US" altLang="zh-CN" sz="2400" baseline="-25000" dirty="0">
                <a:latin typeface="+mn-ea"/>
              </a:rPr>
              <a:t>2</a:t>
            </a:r>
            <a:r>
              <a:rPr lang="en-US" altLang="zh-CN" sz="2400" dirty="0">
                <a:latin typeface="+mn-ea"/>
              </a:rPr>
              <a:t>=</a:t>
            </a:r>
            <a:r>
              <a:rPr lang="zh-CN" altLang="zh-CN" sz="2400" u="sng" dirty="0">
                <a:latin typeface="+mn-ea"/>
              </a:rPr>
              <a:t>　</a:t>
            </a:r>
            <a:r>
              <a:rPr lang="en-US" altLang="zh-CN" sz="2400" u="sng" dirty="0">
                <a:latin typeface="+mn-ea"/>
              </a:rPr>
              <a:t> </a:t>
            </a:r>
            <a:r>
              <a:rPr lang="en-US" altLang="zh-CN" sz="2400" u="sng" dirty="0" smtClean="0">
                <a:latin typeface="+mn-ea"/>
              </a:rPr>
              <a:t>        </a:t>
            </a:r>
            <a:r>
              <a:rPr lang="zh-CN" altLang="zh-CN" sz="2400" dirty="0">
                <a:latin typeface="+mn-ea"/>
              </a:rPr>
              <a:t>．</a:t>
            </a:r>
          </a:p>
        </p:txBody>
      </p:sp>
      <p:pic>
        <p:nvPicPr>
          <p:cNvPr id="3" name="图片 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" t="7272" r="6487"/>
          <a:stretch>
            <a:fillRect/>
          </a:stretch>
        </p:blipFill>
        <p:spPr bwMode="auto">
          <a:xfrm>
            <a:off x="3995937" y="2571750"/>
            <a:ext cx="2396765" cy="14711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444209" y="1200212"/>
            <a:ext cx="7521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1</a:t>
            </a:r>
            <a:r>
              <a:rPr lang="zh-CN" altLang="en-US" sz="2200" smtClean="0">
                <a:solidFill>
                  <a:srgbClr val="FF0000"/>
                </a:solidFill>
              </a:rPr>
              <a:t>：</a:t>
            </a:r>
            <a:r>
              <a:rPr lang="en-US" altLang="zh-CN" sz="2200" smtClean="0">
                <a:solidFill>
                  <a:srgbClr val="FF0000"/>
                </a:solidFill>
              </a:rPr>
              <a:t>1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7785" y="1777702"/>
            <a:ext cx="7521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3</a:t>
            </a:r>
            <a:r>
              <a:rPr lang="zh-CN" altLang="en-US" sz="2200" smtClean="0">
                <a:solidFill>
                  <a:srgbClr val="FF0000"/>
                </a:solidFill>
              </a:rPr>
              <a:t>：</a:t>
            </a:r>
            <a:r>
              <a:rPr lang="en-US" altLang="zh-CN" sz="2200" smtClean="0">
                <a:solidFill>
                  <a:srgbClr val="FF0000"/>
                </a:solidFill>
              </a:rPr>
              <a:t>2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5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579334"/>
            <a:ext cx="8147304" cy="17327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 defTabSz="6587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13.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2020•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襄阳）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如图，电源电压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5V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R</a:t>
            </a:r>
            <a:r>
              <a:rPr lang="en-US" altLang="zh-CN" sz="2400" baseline="-30000" dirty="0" smtClean="0">
                <a:latin typeface="+mn-ea"/>
                <a:cs typeface="Times New Roman" pitchFamily="18" charset="0"/>
              </a:rPr>
              <a:t>1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=5Ω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R</a:t>
            </a:r>
            <a:r>
              <a:rPr lang="en-US" altLang="zh-CN" sz="2400" baseline="-30000" dirty="0" smtClean="0">
                <a:latin typeface="+mn-ea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=10Ω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，当闭合开关后，两电表有示数且保持稳定，则甲电表的示数为</a:t>
            </a:r>
            <a:r>
              <a:rPr lang="zh-CN" altLang="en-US" sz="2400" u="sng" dirty="0" smtClean="0">
                <a:latin typeface="+mn-ea"/>
                <a:cs typeface="Times New Roman" pitchFamily="18" charset="0"/>
              </a:rPr>
              <a:t>　   　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，乙电表的示数为</a:t>
            </a:r>
            <a:r>
              <a:rPr lang="zh-CN" altLang="en-US" sz="2400" u="sng" dirty="0" smtClean="0">
                <a:latin typeface="+mn-ea"/>
                <a:cs typeface="Times New Roman" pitchFamily="18" charset="0"/>
              </a:rPr>
              <a:t>　   　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．</a:t>
            </a:r>
            <a:endParaRPr lang="zh-CN" altLang="en-US" sz="2400" dirty="0" smtClean="0"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3" name="图片 92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44009" y="2571750"/>
            <a:ext cx="2189385" cy="16602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187624" y="1705515"/>
            <a:ext cx="3273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1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6016" y="1705515"/>
            <a:ext cx="32733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5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41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1752" y="493773"/>
            <a:ext cx="8549640" cy="17327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5878" tIns="32939" rIns="65878" bIns="32939" numCol="1" anchor="ctr" anchorCtr="0" compatLnSpc="1">
            <a:prstTxWarp prst="textNoShape">
              <a:avLst/>
            </a:prstTxWarp>
            <a:spAutoFit/>
          </a:bodyPr>
          <a:lstStyle/>
          <a:p>
            <a:pPr defTabSz="65878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14.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2020•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黑龙江）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如图所示，电源电压保持不变，开关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S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闭合后，灯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L</a:t>
            </a:r>
            <a:r>
              <a:rPr lang="en-US" altLang="zh-CN" sz="2400" baseline="-30000" dirty="0" smtClean="0">
                <a:latin typeface="+mn-ea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L</a:t>
            </a:r>
            <a:r>
              <a:rPr lang="en-US" altLang="zh-CN" sz="2400" baseline="-30000" dirty="0" smtClean="0">
                <a:latin typeface="+mn-ea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都能正常工作，甲、乙两个电表的示数之比是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：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5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，此时灯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L</a:t>
            </a:r>
            <a:r>
              <a:rPr lang="en-US" altLang="zh-CN" sz="2400" baseline="-30000" dirty="0" smtClean="0">
                <a:latin typeface="+mn-ea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+mn-ea"/>
                <a:cs typeface="Times New Roman" pitchFamily="18" charset="0"/>
              </a:rPr>
              <a:t>L</a:t>
            </a:r>
            <a:r>
              <a:rPr lang="en-US" altLang="zh-CN" sz="2400" baseline="-30000" dirty="0" smtClean="0">
                <a:latin typeface="+mn-ea"/>
                <a:cs typeface="Times New Roman" pitchFamily="18" charset="0"/>
              </a:rPr>
              <a:t>2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的电阻之比是</a:t>
            </a:r>
            <a:r>
              <a:rPr lang="zh-CN" altLang="en-US" sz="2400" u="sng" dirty="0" smtClean="0">
                <a:latin typeface="+mn-ea"/>
                <a:cs typeface="Times New Roman" pitchFamily="18" charset="0"/>
              </a:rPr>
              <a:t>　   　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，电流之比是</a:t>
            </a:r>
            <a:r>
              <a:rPr lang="zh-CN" altLang="en-US" sz="2400" u="sng" dirty="0" smtClean="0">
                <a:latin typeface="+mn-ea"/>
                <a:cs typeface="Times New Roman" pitchFamily="18" charset="0"/>
              </a:rPr>
              <a:t>　   　</a:t>
            </a:r>
            <a:r>
              <a:rPr lang="zh-CN" altLang="en-US" sz="2400" dirty="0" smtClean="0">
                <a:latin typeface="+mn-ea"/>
                <a:cs typeface="Times New Roman" pitchFamily="18" charset="0"/>
              </a:rPr>
              <a:t>．</a:t>
            </a:r>
            <a:endParaRPr lang="zh-CN" altLang="en-US" sz="2400" dirty="0" smtClean="0">
              <a:latin typeface="+mn-ea"/>
              <a:cs typeface="宋体" pitchFamily="2" charset="-122"/>
            </a:endParaRPr>
          </a:p>
        </p:txBody>
      </p:sp>
      <p:pic>
        <p:nvPicPr>
          <p:cNvPr id="3" name="图片 99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51920" y="2788309"/>
            <a:ext cx="2184216" cy="1515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4499993" y="1633329"/>
            <a:ext cx="7521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3</a:t>
            </a:r>
            <a:r>
              <a:rPr lang="zh-CN" altLang="en-US" sz="2200" smtClean="0">
                <a:solidFill>
                  <a:srgbClr val="FF0000"/>
                </a:solidFill>
              </a:rPr>
              <a:t>：</a:t>
            </a:r>
            <a:r>
              <a:rPr lang="en-US" altLang="zh-CN" sz="2200" smtClean="0">
                <a:solidFill>
                  <a:srgbClr val="FF0000"/>
                </a:solidFill>
              </a:rPr>
              <a:t>2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0313" y="1633329"/>
            <a:ext cx="7521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smtClean="0">
                <a:solidFill>
                  <a:srgbClr val="FF0000"/>
                </a:solidFill>
              </a:rPr>
              <a:t>1</a:t>
            </a:r>
            <a:r>
              <a:rPr lang="zh-CN" altLang="en-US" sz="2200" smtClean="0">
                <a:solidFill>
                  <a:srgbClr val="FF0000"/>
                </a:solidFill>
              </a:rPr>
              <a:t>：</a:t>
            </a:r>
            <a:r>
              <a:rPr lang="en-US" altLang="zh-CN" sz="2200" smtClean="0">
                <a:solidFill>
                  <a:srgbClr val="FF0000"/>
                </a:solidFill>
              </a:rPr>
              <a:t>1</a:t>
            </a:r>
            <a:endParaRPr lang="zh-CN" altLang="en-US" sz="2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3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0535"/>
            <a:ext cx="8352928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/>
              <a:t>15</a:t>
            </a:r>
            <a:r>
              <a:rPr lang="zh-CN" altLang="zh-CN" sz="2200" b="1" dirty="0" smtClean="0"/>
              <a:t>．（</a:t>
            </a:r>
            <a:r>
              <a:rPr lang="en-US" altLang="zh-CN" sz="2200" b="1" dirty="0" smtClean="0"/>
              <a:t>2021</a:t>
            </a:r>
            <a:r>
              <a:rPr lang="zh-CN" altLang="zh-CN" sz="2200" b="1" dirty="0" smtClean="0"/>
              <a:t>•</a:t>
            </a:r>
            <a:r>
              <a:rPr lang="zh-CN" altLang="zh-CN" sz="2200" b="1" dirty="0" smtClean="0"/>
              <a:t>浦东新区三模</a:t>
            </a:r>
            <a:r>
              <a:rPr lang="zh-CN" altLang="zh-CN" sz="2200" dirty="0" smtClean="0"/>
              <a:t>）在如图所示的电路中，电源电压保持不变。电路中存一处故障，且故障只发生在电阻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1</a:t>
            </a:r>
            <a:r>
              <a:rPr lang="zh-CN" altLang="zh-CN" sz="2200" dirty="0" smtClean="0"/>
              <a:t>、</a:t>
            </a:r>
            <a:r>
              <a:rPr lang="en-US" altLang="zh-CN" sz="2200" dirty="0" smtClean="0"/>
              <a:t>R</a:t>
            </a:r>
            <a:r>
              <a:rPr lang="en-US" altLang="zh-CN" sz="2200" baseline="-25000" dirty="0" smtClean="0"/>
              <a:t>2</a:t>
            </a:r>
            <a:r>
              <a:rPr lang="zh-CN" altLang="zh-CN" sz="2200" dirty="0" smtClean="0"/>
              <a:t>处，闭合开关后</a:t>
            </a:r>
            <a:r>
              <a:rPr lang="zh-CN" altLang="en-US" sz="2200" dirty="0" smtClean="0"/>
              <a:t>。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若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表不变，</a:t>
            </a:r>
            <a:r>
              <a:rPr lang="en-US" altLang="zh-CN" sz="2200" dirty="0" smtClean="0"/>
              <a:t>V</a:t>
            </a:r>
            <a:r>
              <a:rPr lang="zh-CN" altLang="zh-CN" sz="2200" dirty="0" smtClean="0"/>
              <a:t>不变，则故障是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      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若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表不变，</a:t>
            </a:r>
            <a:r>
              <a:rPr lang="en-US" altLang="zh-CN" sz="2200" dirty="0" smtClean="0"/>
              <a:t>V</a:t>
            </a:r>
            <a:r>
              <a:rPr lang="zh-CN" altLang="zh-CN" sz="2200" dirty="0" smtClean="0"/>
              <a:t>变大，则故障是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      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若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表变大，</a:t>
            </a:r>
            <a:r>
              <a:rPr lang="en-US" altLang="zh-CN" sz="2200" dirty="0" smtClean="0"/>
              <a:t>V</a:t>
            </a:r>
            <a:r>
              <a:rPr lang="zh-CN" altLang="zh-CN" sz="2200" dirty="0" smtClean="0"/>
              <a:t>不变，则故障是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      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若</a:t>
            </a:r>
            <a:r>
              <a:rPr lang="en-US" altLang="zh-CN" sz="2200" dirty="0" smtClean="0"/>
              <a:t>A</a:t>
            </a:r>
            <a:r>
              <a:rPr lang="zh-CN" altLang="zh-CN" sz="2200" dirty="0" smtClean="0"/>
              <a:t>表变大，</a:t>
            </a:r>
            <a:r>
              <a:rPr lang="en-US" altLang="zh-CN" sz="2200" dirty="0" smtClean="0"/>
              <a:t>V</a:t>
            </a:r>
            <a:r>
              <a:rPr lang="zh-CN" altLang="zh-CN" sz="2200" dirty="0" smtClean="0"/>
              <a:t>变大，则故障是</a:t>
            </a:r>
            <a:r>
              <a:rPr lang="zh-CN" altLang="zh-CN" sz="2200" u="sng" dirty="0" smtClean="0"/>
              <a:t>　</a:t>
            </a:r>
            <a:r>
              <a:rPr lang="en-US" altLang="zh-CN" sz="2200" u="sng" dirty="0" smtClean="0"/>
              <a:t>            </a:t>
            </a:r>
            <a:r>
              <a:rPr lang="zh-CN" altLang="zh-CN" sz="2200" u="sng" dirty="0" smtClean="0"/>
              <a:t>　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  <p:pic>
        <p:nvPicPr>
          <p:cNvPr id="45058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48264" y="2643936"/>
            <a:ext cx="1870723" cy="12271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4572001" y="2138633"/>
            <a:ext cx="9236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R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1</a:t>
            </a:r>
            <a:r>
              <a:rPr lang="zh-CN" altLang="zh-CN" sz="2000" smtClean="0">
                <a:solidFill>
                  <a:srgbClr val="FF0000"/>
                </a:solidFill>
              </a:rPr>
              <a:t>断路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1" y="2643936"/>
            <a:ext cx="9236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R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2</a:t>
            </a:r>
            <a:r>
              <a:rPr lang="zh-CN" altLang="zh-CN" sz="2000" smtClean="0">
                <a:solidFill>
                  <a:srgbClr val="FF0000"/>
                </a:solidFill>
              </a:rPr>
              <a:t>断路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1" y="3149240"/>
            <a:ext cx="9236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R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2</a:t>
            </a:r>
            <a:r>
              <a:rPr lang="zh-CN" altLang="zh-CN" sz="2000" smtClean="0">
                <a:solidFill>
                  <a:srgbClr val="FF0000"/>
                </a:solidFill>
              </a:rPr>
              <a:t>短路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1" y="3654544"/>
            <a:ext cx="9236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R</a:t>
            </a:r>
            <a:r>
              <a:rPr lang="en-US" altLang="zh-CN" sz="2000" baseline="-25000" smtClean="0">
                <a:solidFill>
                  <a:srgbClr val="FF0000"/>
                </a:solidFill>
              </a:rPr>
              <a:t>1</a:t>
            </a:r>
            <a:r>
              <a:rPr lang="zh-CN" altLang="zh-CN" sz="2000" smtClean="0">
                <a:solidFill>
                  <a:srgbClr val="FF0000"/>
                </a:solidFill>
              </a:rPr>
              <a:t>短路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0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622722"/>
            <a:ext cx="8424936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16</a:t>
            </a:r>
            <a:r>
              <a:rPr lang="zh-CN" altLang="zh-CN" sz="2400" b="1" dirty="0" smtClean="0">
                <a:latin typeface="+mn-ea"/>
              </a:rPr>
              <a:t>．（</a:t>
            </a:r>
            <a:r>
              <a:rPr lang="en-US" altLang="zh-CN" sz="2400" b="1" dirty="0" smtClean="0">
                <a:latin typeface="+mn-ea"/>
              </a:rPr>
              <a:t>2021</a:t>
            </a:r>
            <a:r>
              <a:rPr lang="zh-CN" altLang="zh-CN" sz="2400" b="1" dirty="0" smtClean="0">
                <a:latin typeface="+mn-ea"/>
              </a:rPr>
              <a:t>•</a:t>
            </a:r>
            <a:r>
              <a:rPr lang="zh-CN" altLang="zh-CN" sz="2400" b="1" dirty="0" smtClean="0">
                <a:latin typeface="+mn-ea"/>
              </a:rPr>
              <a:t>郴州）</a:t>
            </a:r>
            <a:r>
              <a:rPr lang="zh-CN" altLang="zh-CN" sz="2400" dirty="0" smtClean="0">
                <a:latin typeface="+mn-ea"/>
              </a:rPr>
              <a:t>有阻值相同的三个电阻，以任意方式连接，最多能得到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种不同阻值的电阻；这些不同的连接方式，得到电阻的最大阻值与最小阻值之比是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3768" y="1272398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7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2161" y="1849888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9</a:t>
            </a:r>
            <a:r>
              <a:rPr lang="zh-CN" altLang="zh-CN" sz="2000" smtClean="0">
                <a:solidFill>
                  <a:srgbClr val="FF0000"/>
                </a:solidFill>
              </a:rPr>
              <a:t>：</a:t>
            </a:r>
            <a:r>
              <a:rPr lang="en-US" altLang="zh-CN" sz="2000" smtClean="0">
                <a:solidFill>
                  <a:srgbClr val="FF0000"/>
                </a:solidFill>
              </a:rPr>
              <a:t>1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4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矩形 68615"/>
          <p:cNvSpPr>
            <a:spLocks noChangeArrowheads="1"/>
          </p:cNvSpPr>
          <p:nvPr/>
        </p:nvSpPr>
        <p:spPr bwMode="auto">
          <a:xfrm>
            <a:off x="395290" y="1148954"/>
            <a:ext cx="237648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欧姆定律</a:t>
            </a:r>
          </a:p>
        </p:txBody>
      </p:sp>
      <p:sp>
        <p:nvSpPr>
          <p:cNvPr id="68617" name="文本框 68616"/>
          <p:cNvSpPr txBox="1">
            <a:spLocks noChangeArrowheads="1"/>
          </p:cNvSpPr>
          <p:nvPr/>
        </p:nvSpPr>
        <p:spPr bwMode="auto">
          <a:xfrm>
            <a:off x="611561" y="1561143"/>
            <a:ext cx="810101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导体中的电流，跟导体两端的电压成正比，跟导体的电阻成反比。</a:t>
            </a:r>
            <a:endParaRPr lang="zh-CN" altLang="en-US" sz="240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8" name="文本框 68617"/>
          <p:cNvSpPr txBox="1">
            <a:spLocks noChangeArrowheads="1"/>
          </p:cNvSpPr>
          <p:nvPr/>
        </p:nvSpPr>
        <p:spPr bwMode="auto">
          <a:xfrm>
            <a:off x="539750" y="2678466"/>
            <a:ext cx="2376488" cy="536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数学表达式：  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68618"/>
          <p:cNvGrpSpPr/>
          <p:nvPr/>
        </p:nvGrpSpPr>
        <p:grpSpPr>
          <a:xfrm>
            <a:off x="2627313" y="2427244"/>
            <a:ext cx="1079500" cy="956072"/>
            <a:chOff x="0" y="-85"/>
            <a:chExt cx="680" cy="803"/>
          </a:xfrm>
        </p:grpSpPr>
        <p:sp>
          <p:nvSpPr>
            <p:cNvPr id="7177" name="矩形 68619"/>
            <p:cNvSpPr>
              <a:spLocks noChangeArrowheads="1"/>
            </p:cNvSpPr>
            <p:nvPr/>
          </p:nvSpPr>
          <p:spPr bwMode="auto">
            <a:xfrm>
              <a:off x="0" y="136"/>
              <a:ext cx="680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i="1">
                  <a:latin typeface="Times New Roman" pitchFamily="18" charset="0"/>
                </a:rPr>
                <a:t>I </a:t>
              </a:r>
              <a:r>
                <a:rPr lang="en-US" altLang="zh-CN" sz="280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7178" name="矩形 68620"/>
            <p:cNvSpPr>
              <a:spLocks noChangeArrowheads="1"/>
            </p:cNvSpPr>
            <p:nvPr/>
          </p:nvSpPr>
          <p:spPr bwMode="auto">
            <a:xfrm>
              <a:off x="363" y="-85"/>
              <a:ext cx="280" cy="8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latin typeface="Times New Roman" pitchFamily="18" charset="0"/>
                </a:rPr>
                <a:t>U</a:t>
              </a:r>
            </a:p>
            <a:p>
              <a:r>
                <a:rPr lang="en-US" altLang="zh-CN" sz="2800" i="1"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7179" name="直接连接符 68621"/>
            <p:cNvSpPr>
              <a:spLocks noChangeShapeType="1"/>
            </p:cNvSpPr>
            <p:nvPr/>
          </p:nvSpPr>
          <p:spPr bwMode="auto">
            <a:xfrm>
              <a:off x="385" y="295"/>
              <a:ext cx="27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8623" name="矩形 68622"/>
          <p:cNvSpPr>
            <a:spLocks noChangeArrowheads="1"/>
          </p:cNvSpPr>
          <p:nvPr/>
        </p:nvSpPr>
        <p:spPr bwMode="auto">
          <a:xfrm>
            <a:off x="550764" y="3566573"/>
            <a:ext cx="1723549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变形公式：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</p:txBody>
      </p:sp>
      <p:graphicFrame>
        <p:nvGraphicFramePr>
          <p:cNvPr id="68624" name="对象 68623"/>
          <p:cNvGraphicFramePr>
            <a:graphicFrameLocks noChangeAspect="1"/>
          </p:cNvGraphicFramePr>
          <p:nvPr/>
        </p:nvGraphicFramePr>
        <p:xfrm>
          <a:off x="2555777" y="3437985"/>
          <a:ext cx="1069975" cy="710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5777" y="3437985"/>
                        <a:ext cx="1069975" cy="7108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25" name="对象 68624"/>
          <p:cNvGraphicFramePr>
            <a:graphicFrameLocks noChangeAspect="1"/>
          </p:cNvGraphicFramePr>
          <p:nvPr/>
        </p:nvGraphicFramePr>
        <p:xfrm>
          <a:off x="2555776" y="4376406"/>
          <a:ext cx="1130300" cy="321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r:id="rId5" imgW="0" imgH="0" progId="">
                  <p:embed/>
                </p:oleObj>
              </mc:Choice>
              <mc:Fallback>
                <p:oleObj r:id="rId5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5776" y="4376406"/>
                        <a:ext cx="1130300" cy="3214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3"/>
          <p:cNvGrpSpPr/>
          <p:nvPr/>
        </p:nvGrpSpPr>
        <p:grpSpPr>
          <a:xfrm>
            <a:off x="611560" y="478349"/>
            <a:ext cx="1727840" cy="505304"/>
            <a:chOff x="1076" y="2071"/>
            <a:chExt cx="2720" cy="940"/>
          </a:xfrm>
        </p:grpSpPr>
        <p:sp>
          <p:nvSpPr>
            <p:cNvPr id="17" name="流程图: 文档 16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8" name="文本框 4101"/>
            <p:cNvSpPr txBox="1"/>
            <p:nvPr/>
          </p:nvSpPr>
          <p:spPr>
            <a:xfrm>
              <a:off x="1076" y="2101"/>
              <a:ext cx="2720" cy="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anose="02010600030101010101" pitchFamily="2" charset="-122"/>
                </a:rPr>
                <a:t>复习与回顾</a:t>
              </a:r>
              <a:endParaRPr lang="zh-CN" altLang="en-US" sz="20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9869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8" grpId="0"/>
      <p:bldP spid="686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622721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ea"/>
              </a:rPr>
              <a:t>17</a:t>
            </a:r>
            <a:r>
              <a:rPr lang="zh-CN" altLang="zh-CN" sz="2400" b="1" dirty="0" smtClean="0">
                <a:latin typeface="+mn-ea"/>
              </a:rPr>
              <a:t>．（</a:t>
            </a:r>
            <a:r>
              <a:rPr lang="en-US" altLang="zh-CN" sz="2400" b="1" dirty="0" smtClean="0">
                <a:latin typeface="+mn-ea"/>
              </a:rPr>
              <a:t>2020</a:t>
            </a:r>
            <a:r>
              <a:rPr lang="zh-CN" altLang="zh-CN" sz="2400" b="1" dirty="0" smtClean="0">
                <a:latin typeface="+mn-ea"/>
              </a:rPr>
              <a:t>秋</a:t>
            </a:r>
            <a:r>
              <a:rPr lang="zh-CN" altLang="zh-CN" sz="2400" b="1" dirty="0" smtClean="0">
                <a:latin typeface="+mn-ea"/>
              </a:rPr>
              <a:t>•郑州期末）</a:t>
            </a:r>
            <a:r>
              <a:rPr lang="zh-CN" altLang="zh-CN" sz="2400" dirty="0" smtClean="0">
                <a:latin typeface="+mn-ea"/>
              </a:rPr>
              <a:t>两定值电阻，甲标有“</a:t>
            </a:r>
            <a:r>
              <a:rPr lang="en-US" altLang="zh-CN" sz="2400" dirty="0" smtClean="0">
                <a:latin typeface="+mn-ea"/>
              </a:rPr>
              <a:t>45Ω 0.2A</a:t>
            </a:r>
            <a:r>
              <a:rPr lang="zh-CN" altLang="zh-CN" sz="2400" dirty="0" smtClean="0">
                <a:latin typeface="+mn-ea"/>
              </a:rPr>
              <a:t>”，乙标有“</a:t>
            </a:r>
            <a:r>
              <a:rPr lang="en-US" altLang="zh-CN" sz="2400" dirty="0" smtClean="0">
                <a:latin typeface="+mn-ea"/>
              </a:rPr>
              <a:t>30  0.4A</a:t>
            </a:r>
            <a:r>
              <a:rPr lang="zh-CN" altLang="zh-CN" sz="2400" dirty="0" smtClean="0">
                <a:latin typeface="+mn-ea"/>
              </a:rPr>
              <a:t>”，把它们串联在同一电路中，总电阻为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Ω</a:t>
            </a:r>
            <a:r>
              <a:rPr lang="zh-CN" altLang="zh-CN" sz="2400" dirty="0" smtClean="0">
                <a:latin typeface="+mn-ea"/>
              </a:rPr>
              <a:t>；电路两端允许加的最大电压为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V</a:t>
            </a:r>
            <a:r>
              <a:rPr lang="zh-CN" altLang="zh-CN" sz="2400" dirty="0" smtClean="0">
                <a:latin typeface="+mn-ea"/>
              </a:rPr>
              <a:t>；若把两定值电阻并联起来，总电阻为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Ω</a:t>
            </a:r>
            <a:r>
              <a:rPr lang="zh-CN" altLang="zh-CN" sz="2400" dirty="0" smtClean="0">
                <a:latin typeface="+mn-ea"/>
              </a:rPr>
              <a:t>则干路流过的最大电流是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u="sng" dirty="0" smtClean="0">
                <a:latin typeface="+mn-ea"/>
              </a:rPr>
              <a:t>   </a:t>
            </a:r>
            <a:r>
              <a:rPr lang="zh-CN" altLang="zh-CN" sz="2400" u="sng" dirty="0" smtClean="0">
                <a:latin typeface="+mn-ea"/>
              </a:rPr>
              <a:t>　</a:t>
            </a:r>
            <a:r>
              <a:rPr lang="en-US" altLang="zh-CN" sz="2400" dirty="0" smtClean="0">
                <a:latin typeface="+mn-ea"/>
              </a:rPr>
              <a:t>A</a:t>
            </a:r>
            <a:r>
              <a:rPr lang="zh-CN" altLang="zh-CN" sz="2400" dirty="0" smtClean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3" y="1777702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75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6297" y="1777702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15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7" y="2860495"/>
            <a:ext cx="572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0.5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0113" y="228300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18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67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矩形 69639"/>
          <p:cNvSpPr>
            <a:spLocks noChangeArrowheads="1"/>
          </p:cNvSpPr>
          <p:nvPr/>
        </p:nvSpPr>
        <p:spPr bwMode="auto">
          <a:xfrm>
            <a:off x="611560" y="622722"/>
            <a:ext cx="504031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串联电路中的电流、电压规律</a:t>
            </a:r>
          </a:p>
        </p:txBody>
      </p:sp>
      <p:sp>
        <p:nvSpPr>
          <p:cNvPr id="69641" name="文本框 69640"/>
          <p:cNvSpPr txBox="1">
            <a:spLocks noChangeArrowheads="1"/>
          </p:cNvSpPr>
          <p:nvPr/>
        </p:nvSpPr>
        <p:spPr bwMode="auto">
          <a:xfrm>
            <a:off x="467545" y="2571751"/>
            <a:ext cx="7704137" cy="21782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）串联电路中各处的电流是相等的；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I=I</a:t>
            </a:r>
            <a:r>
              <a:rPr lang="en-US" altLang="zh-CN" sz="2800" i="1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=I</a:t>
            </a:r>
            <a:r>
              <a:rPr lang="en-US" altLang="zh-CN" sz="2800" i="1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0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</a:t>
            </a:r>
            <a:r>
              <a:rPr lang="en-US" altLang="zh-CN" sz="28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=I</a:t>
            </a:r>
            <a:r>
              <a:rPr lang="en-US" altLang="zh-CN" sz="2800" i="1" baseline="-25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2800" i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）串联电路中的总电压等于各部分电路的电压之和。</a:t>
            </a:r>
          </a:p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U=U</a:t>
            </a:r>
            <a:r>
              <a:rPr lang="en-US" altLang="zh-CN" sz="2800" i="1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+U</a:t>
            </a:r>
            <a:r>
              <a:rPr lang="en-US" altLang="zh-CN" sz="2800" i="1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en-US" altLang="zh-CN" sz="20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</a:t>
            </a:r>
            <a:r>
              <a:rPr lang="en-US" altLang="zh-CN" sz="28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+U</a:t>
            </a:r>
            <a:r>
              <a:rPr lang="en-US" altLang="zh-CN" sz="2800" i="1" baseline="-25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2800" i="1" baseline="-25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9" name="图片 6966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23728" y="1272398"/>
            <a:ext cx="3600450" cy="11668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31538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矩形 70661"/>
          <p:cNvSpPr>
            <a:spLocks noChangeArrowheads="1"/>
          </p:cNvSpPr>
          <p:nvPr/>
        </p:nvSpPr>
        <p:spPr bwMode="auto">
          <a:xfrm>
            <a:off x="611560" y="622722"/>
            <a:ext cx="504031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并联电路中的电流、电压规律</a:t>
            </a:r>
          </a:p>
        </p:txBody>
      </p:sp>
      <p:pic>
        <p:nvPicPr>
          <p:cNvPr id="9222" name="图片 7066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23729" y="1272398"/>
            <a:ext cx="3095625" cy="121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0666" name="矩形 70665"/>
          <p:cNvSpPr>
            <a:spLocks noChangeArrowheads="1"/>
          </p:cNvSpPr>
          <p:nvPr/>
        </p:nvSpPr>
        <p:spPr bwMode="auto">
          <a:xfrm>
            <a:off x="539552" y="2716123"/>
            <a:ext cx="8027988" cy="21782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）并联电路中干路电流等于各支路电流之和；</a:t>
            </a:r>
          </a:p>
          <a:p>
            <a:pPr>
              <a:lnSpc>
                <a:spcPct val="130000"/>
              </a:lnSpc>
            </a:pP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I</a:t>
            </a: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I</a:t>
            </a:r>
            <a:r>
              <a:rPr lang="en-US" altLang="zh-CN" sz="2800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I</a:t>
            </a:r>
            <a:r>
              <a:rPr lang="en-US" altLang="zh-CN" sz="2800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+…+</a:t>
            </a:r>
            <a:r>
              <a:rPr lang="en-US" altLang="zh-CN" sz="28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I</a:t>
            </a:r>
            <a:r>
              <a:rPr lang="en-US" altLang="zh-CN" sz="2800" baseline="-25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2800" baseline="-25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）并联电路中各支路两端电压相等。</a:t>
            </a:r>
          </a:p>
          <a:p>
            <a:pPr>
              <a:lnSpc>
                <a:spcPct val="130000"/>
              </a:lnSpc>
            </a:pP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U</a:t>
            </a: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U</a:t>
            </a:r>
            <a:r>
              <a:rPr lang="en-US" altLang="zh-CN" sz="2800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8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U</a:t>
            </a:r>
            <a:r>
              <a:rPr lang="en-US" altLang="zh-CN" sz="2800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=…=</a:t>
            </a:r>
            <a:r>
              <a:rPr lang="en-US" altLang="zh-CN" sz="280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U</a:t>
            </a:r>
            <a:r>
              <a:rPr lang="en-US" altLang="zh-CN" sz="2800" baseline="-25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</a:t>
            </a:r>
            <a:endParaRPr lang="zh-CN" altLang="en-US" sz="2800" baseline="-250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3515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467544" y="1705515"/>
            <a:ext cx="820891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前面我们已经学习了串联和并联电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路电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流、电压的规律。那么，电阻串联或并联时，总电阻是比原来大了还是小了？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     与同学交流自己的想法，说一说自己的理由。</a:t>
            </a:r>
          </a:p>
        </p:txBody>
      </p:sp>
      <p:sp>
        <p:nvSpPr>
          <p:cNvPr id="12" name="文本框 6151"/>
          <p:cNvSpPr txBox="1">
            <a:spLocks noChangeArrowheads="1"/>
          </p:cNvSpPr>
          <p:nvPr/>
        </p:nvSpPr>
        <p:spPr bwMode="auto">
          <a:xfrm>
            <a:off x="683569" y="983653"/>
            <a:ext cx="3775393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一、电阻的串联和并联</a:t>
            </a:r>
            <a:endParaRPr lang="zh-CN" altLang="en-US" sz="2800" b="1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207911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5" name="Picture 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27584" y="911466"/>
            <a:ext cx="2808288" cy="5762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56" name="Picture 1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328150" y="937663"/>
            <a:ext cx="2447925" cy="564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57" name="Picture 17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87625" y="2860495"/>
            <a:ext cx="1922463" cy="75604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458" name="Picture 18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148436" y="2860496"/>
            <a:ext cx="2125662" cy="83701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1459" name="AutoShape 19"/>
          <p:cNvSpPr>
            <a:spLocks noChangeArrowheads="1"/>
          </p:cNvSpPr>
          <p:nvPr/>
        </p:nvSpPr>
        <p:spPr bwMode="auto">
          <a:xfrm>
            <a:off x="4067675" y="1126969"/>
            <a:ext cx="574675" cy="108348"/>
          </a:xfrm>
          <a:prstGeom prst="rightArrow">
            <a:avLst>
              <a:gd name="adj1" fmla="val 50000"/>
              <a:gd name="adj2" fmla="val 99432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 sz="2000"/>
          </a:p>
        </p:txBody>
      </p:sp>
      <p:sp>
        <p:nvSpPr>
          <p:cNvPr id="61460" name="AutoShape 20"/>
          <p:cNvSpPr>
            <a:spLocks noChangeArrowheads="1"/>
          </p:cNvSpPr>
          <p:nvPr/>
        </p:nvSpPr>
        <p:spPr bwMode="auto">
          <a:xfrm>
            <a:off x="3743501" y="3237923"/>
            <a:ext cx="574675" cy="108347"/>
          </a:xfrm>
          <a:prstGeom prst="rightArrow">
            <a:avLst>
              <a:gd name="adj1" fmla="val 50000"/>
              <a:gd name="adj2" fmla="val 99432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</a:ln>
        </p:spPr>
        <p:txBody>
          <a:bodyPr wrap="none" anchor="ctr"/>
          <a:lstStyle/>
          <a:p>
            <a:pPr>
              <a:buFont typeface="Arial" pitchFamily="34" charset="0"/>
              <a:buNone/>
            </a:pPr>
            <a:endParaRPr lang="zh-CN" altLang="zh-CN" sz="2000"/>
          </a:p>
        </p:txBody>
      </p:sp>
      <p:sp>
        <p:nvSpPr>
          <p:cNvPr id="61461" name="Text Box 21"/>
          <p:cNvSpPr txBox="1">
            <a:spLocks noChangeArrowheads="1"/>
          </p:cNvSpPr>
          <p:nvPr/>
        </p:nvSpPr>
        <p:spPr bwMode="auto">
          <a:xfrm>
            <a:off x="899592" y="1994260"/>
            <a:ext cx="6984776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电阻串联后相当于增大了导体的什么呢？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62" name="Text Box 22"/>
          <p:cNvSpPr txBox="1">
            <a:spLocks noChangeArrowheads="1"/>
          </p:cNvSpPr>
          <p:nvPr/>
        </p:nvSpPr>
        <p:spPr bwMode="auto">
          <a:xfrm>
            <a:off x="899592" y="4015475"/>
            <a:ext cx="7705725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电阻并联后相当于增大了导体的什么呢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003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9" grpId="0" animBg="1"/>
      <p:bldP spid="61460" grpId="0" animBg="1"/>
      <p:bldP spid="61461" grpId="0"/>
      <p:bldP spid="614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683568" y="550535"/>
            <a:ext cx="2700338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电阻的串联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611560" y="1272398"/>
            <a:ext cx="8136904" cy="11724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由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欧姆定律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得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 i="1" smtClean="0">
                <a:latin typeface="Times New Roman" pitchFamily="18" charset="0"/>
              </a:rPr>
              <a:t>U</a:t>
            </a:r>
            <a:r>
              <a:rPr lang="en-US" altLang="zh-CN" sz="2800" b="1" baseline="-25000" smtClean="0">
                <a:latin typeface="Times New Roman" pitchFamily="18" charset="0"/>
              </a:rPr>
              <a:t>1</a:t>
            </a:r>
            <a:r>
              <a:rPr lang="en-US" altLang="zh-CN" sz="2800" b="1" smtClean="0">
                <a:latin typeface="Times New Roman" pitchFamily="18" charset="0"/>
              </a:rPr>
              <a:t>=</a:t>
            </a:r>
            <a:r>
              <a:rPr lang="en-US" altLang="zh-CN" sz="2800" b="1" i="1" smtClean="0">
                <a:latin typeface="Times New Roman" pitchFamily="18" charset="0"/>
              </a:rPr>
              <a:t>I</a:t>
            </a:r>
            <a:r>
              <a:rPr lang="en-US" altLang="zh-CN" sz="2800" b="1" baseline="-25000" smtClean="0">
                <a:latin typeface="Times New Roman" pitchFamily="18" charset="0"/>
              </a:rPr>
              <a:t>1</a:t>
            </a:r>
            <a:r>
              <a:rPr lang="en-US" altLang="zh-CN" sz="2800" b="1" i="1" smtClean="0">
                <a:latin typeface="Times New Roman" pitchFamily="18" charset="0"/>
              </a:rPr>
              <a:t>R</a:t>
            </a:r>
            <a:r>
              <a:rPr lang="en-US" altLang="zh-CN" sz="2800" b="1" baseline="-25000" smtClean="0">
                <a:latin typeface="Times New Roman" pitchFamily="18" charset="0"/>
              </a:rPr>
              <a:t>1    </a:t>
            </a:r>
            <a:r>
              <a:rPr lang="en-US" altLang="zh-CN" sz="2800" b="1" i="1" smtClean="0">
                <a:latin typeface="Times New Roman" pitchFamily="18" charset="0"/>
              </a:rPr>
              <a:t>U</a:t>
            </a:r>
            <a:r>
              <a:rPr lang="en-US" altLang="zh-CN" sz="2800" b="1" baseline="-25000" smtClean="0">
                <a:latin typeface="Times New Roman" pitchFamily="18" charset="0"/>
              </a:rPr>
              <a:t>2</a:t>
            </a:r>
            <a:r>
              <a:rPr lang="en-US" altLang="zh-CN" sz="2800" b="1" smtClean="0">
                <a:latin typeface="Times New Roman" pitchFamily="18" charset="0"/>
              </a:rPr>
              <a:t>=</a:t>
            </a:r>
            <a:r>
              <a:rPr lang="en-US" altLang="zh-CN" sz="2800" b="1" i="1" smtClean="0">
                <a:latin typeface="Times New Roman" pitchFamily="18" charset="0"/>
              </a:rPr>
              <a:t>I</a:t>
            </a:r>
            <a:r>
              <a:rPr lang="en-US" altLang="zh-CN" sz="2800" b="1" baseline="-25000" smtClean="0">
                <a:latin typeface="Times New Roman" pitchFamily="18" charset="0"/>
              </a:rPr>
              <a:t>2</a:t>
            </a:r>
            <a:r>
              <a:rPr lang="en-US" altLang="zh-CN" sz="2800" b="1" i="1" smtClean="0">
                <a:latin typeface="Times New Roman" pitchFamily="18" charset="0"/>
              </a:rPr>
              <a:t>R</a:t>
            </a:r>
            <a:r>
              <a:rPr lang="en-US" altLang="zh-CN" sz="2800" b="1" baseline="-25000" smtClean="0">
                <a:latin typeface="Times New Roman" pitchFamily="18" charset="0"/>
              </a:rPr>
              <a:t>2     </a:t>
            </a:r>
            <a:r>
              <a:rPr lang="en-US" altLang="zh-CN" sz="2800" b="1" i="1" smtClean="0">
                <a:latin typeface="Times New Roman" pitchFamily="18" charset="0"/>
              </a:rPr>
              <a:t>U</a:t>
            </a:r>
            <a:r>
              <a:rPr lang="en-US" altLang="zh-CN" sz="2800" b="1" smtClean="0">
                <a:latin typeface="Times New Roman" pitchFamily="18" charset="0"/>
              </a:rPr>
              <a:t>=</a:t>
            </a:r>
            <a:r>
              <a:rPr lang="en-US" altLang="zh-CN" sz="2800" b="1" i="1" smtClean="0">
                <a:latin typeface="Times New Roman" pitchFamily="18" charset="0"/>
              </a:rPr>
              <a:t>IR</a:t>
            </a:r>
          </a:p>
          <a:p>
            <a:pPr>
              <a:spcBef>
                <a:spcPct val="50000"/>
              </a:spcBef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由</a:t>
            </a: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串联电路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可知：</a:t>
            </a:r>
            <a:r>
              <a:rPr lang="en-US" altLang="zh-CN" sz="2800" b="1" i="1" smtClean="0">
                <a:latin typeface="Times New Roman" pitchFamily="18" charset="0"/>
              </a:rPr>
              <a:t>U =U</a:t>
            </a:r>
            <a:r>
              <a:rPr lang="en-US" altLang="zh-CN" sz="2800" b="1" baseline="-25000" smtClean="0">
                <a:latin typeface="Times New Roman" pitchFamily="18" charset="0"/>
              </a:rPr>
              <a:t>1</a:t>
            </a:r>
            <a:r>
              <a:rPr lang="en-US" altLang="zh-CN" sz="2800" b="1" i="1" smtClean="0">
                <a:latin typeface="Times New Roman" pitchFamily="18" charset="0"/>
              </a:rPr>
              <a:t>+U</a:t>
            </a:r>
            <a:r>
              <a:rPr lang="en-US" altLang="zh-CN" sz="2800" b="1" baseline="-25000" smtClean="0">
                <a:latin typeface="Times New Roman" pitchFamily="18" charset="0"/>
              </a:rPr>
              <a:t>2</a:t>
            </a:r>
            <a:r>
              <a:rPr lang="en-US" altLang="zh-CN" sz="2800" b="1" smtClean="0">
                <a:latin typeface="Times New Roman" pitchFamily="18" charset="0"/>
              </a:rPr>
              <a:t>       </a:t>
            </a:r>
            <a:r>
              <a:rPr lang="en-US" altLang="zh-CN" sz="2800" b="1" i="1" smtClean="0">
                <a:latin typeface="Times New Roman" pitchFamily="18" charset="0"/>
              </a:rPr>
              <a:t>I</a:t>
            </a:r>
            <a:r>
              <a:rPr lang="en-US" altLang="zh-CN" sz="2800" b="1" smtClean="0">
                <a:latin typeface="Times New Roman" pitchFamily="18" charset="0"/>
              </a:rPr>
              <a:t>=</a:t>
            </a:r>
            <a:r>
              <a:rPr lang="en-US" altLang="zh-CN" sz="2800" b="1" i="1" smtClean="0">
                <a:latin typeface="Times New Roman" pitchFamily="18" charset="0"/>
              </a:rPr>
              <a:t>I</a:t>
            </a:r>
            <a:r>
              <a:rPr lang="en-US" altLang="zh-CN" sz="2800" b="1" baseline="-25000" smtClean="0">
                <a:latin typeface="Times New Roman" pitchFamily="18" charset="0"/>
              </a:rPr>
              <a:t>1</a:t>
            </a:r>
            <a:r>
              <a:rPr lang="en-US" altLang="zh-CN" sz="2800" b="1" i="1" smtClean="0">
                <a:latin typeface="Times New Roman" pitchFamily="18" charset="0"/>
              </a:rPr>
              <a:t>=I </a:t>
            </a:r>
            <a:r>
              <a:rPr lang="en-US" altLang="zh-CN" sz="2800" b="1" baseline="-25000" smtClean="0">
                <a:latin typeface="Times New Roman" pitchFamily="18" charset="0"/>
              </a:rPr>
              <a:t>2</a:t>
            </a:r>
          </a:p>
        </p:txBody>
      </p:sp>
      <p:sp>
        <p:nvSpPr>
          <p:cNvPr id="62482" name="Text Box 18"/>
          <p:cNvSpPr txBox="1">
            <a:spLocks noChangeArrowheads="1"/>
          </p:cNvSpPr>
          <p:nvPr/>
        </p:nvSpPr>
        <p:spPr bwMode="auto">
          <a:xfrm>
            <a:off x="1115616" y="2643937"/>
            <a:ext cx="5545358" cy="11724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所以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b="1" i="1" smtClean="0">
                <a:latin typeface="Times New Roman" pitchFamily="18" charset="0"/>
              </a:rPr>
              <a:t>IR=I</a:t>
            </a:r>
            <a:r>
              <a:rPr lang="en-US" altLang="zh-CN" sz="2800" b="1" baseline="-25000" smtClean="0">
                <a:latin typeface="Times New Roman" pitchFamily="18" charset="0"/>
              </a:rPr>
              <a:t>1</a:t>
            </a:r>
            <a:r>
              <a:rPr lang="en-US" altLang="zh-CN" sz="2800" b="1" i="1" smtClean="0">
                <a:latin typeface="Times New Roman" pitchFamily="18" charset="0"/>
              </a:rPr>
              <a:t>R</a:t>
            </a:r>
            <a:r>
              <a:rPr lang="en-US" altLang="zh-CN" sz="2800" b="1" baseline="-25000" smtClean="0">
                <a:latin typeface="Times New Roman" pitchFamily="18" charset="0"/>
              </a:rPr>
              <a:t>1</a:t>
            </a:r>
            <a:r>
              <a:rPr lang="en-US" altLang="zh-CN" sz="2800" b="1" i="1" smtClean="0">
                <a:latin typeface="Times New Roman" pitchFamily="18" charset="0"/>
              </a:rPr>
              <a:t>+I</a:t>
            </a:r>
            <a:r>
              <a:rPr lang="en-US" altLang="zh-CN" sz="2800" b="1" baseline="-25000" smtClean="0">
                <a:latin typeface="Times New Roman" pitchFamily="18" charset="0"/>
              </a:rPr>
              <a:t>2</a:t>
            </a:r>
            <a:r>
              <a:rPr lang="en-US" altLang="zh-CN" sz="2800" b="1" i="1" smtClean="0">
                <a:latin typeface="Times New Roman" pitchFamily="18" charset="0"/>
              </a:rPr>
              <a:t>R</a:t>
            </a:r>
            <a:r>
              <a:rPr lang="en-US" altLang="zh-CN" sz="2800" b="1" baseline="-25000" smtClean="0">
                <a:latin typeface="Times New Roman" pitchFamily="18" charset="0"/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即：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</a:rPr>
              <a:t>R=R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2800" b="1" i="1" smtClean="0">
                <a:solidFill>
                  <a:srgbClr val="FF0000"/>
                </a:solidFill>
                <a:latin typeface="Times New Roman" pitchFamily="18" charset="0"/>
              </a:rPr>
              <a:t>+R</a:t>
            </a:r>
            <a:r>
              <a:rPr lang="en-US" altLang="zh-CN" sz="2800" b="1" baseline="-2500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2487" name="Text Box 23"/>
          <p:cNvSpPr txBox="1">
            <a:spLocks noChangeArrowheads="1"/>
          </p:cNvSpPr>
          <p:nvPr/>
        </p:nvSpPr>
        <p:spPr bwMode="auto">
          <a:xfrm>
            <a:off x="539552" y="4015475"/>
            <a:ext cx="7488832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结论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串联电路的总电阻等于各电阻之和。</a:t>
            </a:r>
          </a:p>
        </p:txBody>
      </p:sp>
    </p:spTree>
    <p:extLst>
      <p:ext uri="{BB962C8B-B14F-4D97-AF65-F5344CB8AC3E}">
        <p14:creationId xmlns:p14="http://schemas.microsoft.com/office/powerpoint/2010/main" val="292691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6" grpId="0"/>
      <p:bldP spid="62482" grpId="0"/>
      <p:bldP spid="6248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2575</Words>
  <Application>Microsoft Office PowerPoint</Application>
  <PresentationFormat>全屏显示(16:9)</PresentationFormat>
  <Paragraphs>196</Paragraphs>
  <Slides>40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20</cp:revision>
  <dcterms:created xsi:type="dcterms:W3CDTF">2020-09-20T09:41:48Z</dcterms:created>
  <dcterms:modified xsi:type="dcterms:W3CDTF">2021-08-19T03:49:49Z</dcterms:modified>
</cp:coreProperties>
</file>